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media/image12.jpg" ContentType="image/jpeg"/>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5"/>
  </p:notesMasterIdLst>
  <p:handoutMasterIdLst>
    <p:handoutMasterId r:id="rId86"/>
  </p:handoutMasterIdLst>
  <p:sldIdLst>
    <p:sldId id="358" r:id="rId2"/>
    <p:sldId id="793" r:id="rId3"/>
    <p:sldId id="794" r:id="rId4"/>
    <p:sldId id="795" r:id="rId5"/>
    <p:sldId id="796" r:id="rId6"/>
    <p:sldId id="797" r:id="rId7"/>
    <p:sldId id="868" r:id="rId8"/>
    <p:sldId id="798" r:id="rId9"/>
    <p:sldId id="799" r:id="rId10"/>
    <p:sldId id="800" r:id="rId11"/>
    <p:sldId id="804" r:id="rId12"/>
    <p:sldId id="805" r:id="rId13"/>
    <p:sldId id="736" r:id="rId14"/>
    <p:sldId id="739" r:id="rId15"/>
    <p:sldId id="806" r:id="rId16"/>
    <p:sldId id="740" r:id="rId17"/>
    <p:sldId id="741" r:id="rId18"/>
    <p:sldId id="742" r:id="rId19"/>
    <p:sldId id="809" r:id="rId20"/>
    <p:sldId id="810" r:id="rId21"/>
    <p:sldId id="811" r:id="rId22"/>
    <p:sldId id="743" r:id="rId23"/>
    <p:sldId id="765" r:id="rId24"/>
    <p:sldId id="860" r:id="rId25"/>
    <p:sldId id="861" r:id="rId26"/>
    <p:sldId id="862" r:id="rId27"/>
    <p:sldId id="863" r:id="rId28"/>
    <p:sldId id="864" r:id="rId29"/>
    <p:sldId id="865" r:id="rId30"/>
    <p:sldId id="866" r:id="rId31"/>
    <p:sldId id="867" r:id="rId32"/>
    <p:sldId id="812" r:id="rId33"/>
    <p:sldId id="767" r:id="rId34"/>
    <p:sldId id="817" r:id="rId35"/>
    <p:sldId id="818" r:id="rId36"/>
    <p:sldId id="820" r:id="rId37"/>
    <p:sldId id="819" r:id="rId38"/>
    <p:sldId id="821" r:id="rId39"/>
    <p:sldId id="823" r:id="rId40"/>
    <p:sldId id="824" r:id="rId41"/>
    <p:sldId id="825" r:id="rId42"/>
    <p:sldId id="826" r:id="rId43"/>
    <p:sldId id="828" r:id="rId44"/>
    <p:sldId id="829" r:id="rId45"/>
    <p:sldId id="845" r:id="rId46"/>
    <p:sldId id="847" r:id="rId47"/>
    <p:sldId id="848" r:id="rId48"/>
    <p:sldId id="846" r:id="rId49"/>
    <p:sldId id="870" r:id="rId50"/>
    <p:sldId id="699" r:id="rId51"/>
    <p:sldId id="747" r:id="rId52"/>
    <p:sldId id="748" r:id="rId53"/>
    <p:sldId id="749" r:id="rId54"/>
    <p:sldId id="750" r:id="rId55"/>
    <p:sldId id="751" r:id="rId56"/>
    <p:sldId id="871" r:id="rId57"/>
    <p:sldId id="873" r:id="rId58"/>
    <p:sldId id="872" r:id="rId59"/>
    <p:sldId id="752" r:id="rId60"/>
    <p:sldId id="753" r:id="rId61"/>
    <p:sldId id="754" r:id="rId62"/>
    <p:sldId id="755" r:id="rId63"/>
    <p:sldId id="756" r:id="rId64"/>
    <p:sldId id="757" r:id="rId65"/>
    <p:sldId id="758" r:id="rId66"/>
    <p:sldId id="759" r:id="rId67"/>
    <p:sldId id="760" r:id="rId68"/>
    <p:sldId id="763" r:id="rId69"/>
    <p:sldId id="761" r:id="rId70"/>
    <p:sldId id="802" r:id="rId71"/>
    <p:sldId id="869" r:id="rId72"/>
    <p:sldId id="849" r:id="rId73"/>
    <p:sldId id="850" r:id="rId74"/>
    <p:sldId id="851" r:id="rId75"/>
    <p:sldId id="852" r:id="rId76"/>
    <p:sldId id="853" r:id="rId77"/>
    <p:sldId id="854" r:id="rId78"/>
    <p:sldId id="855" r:id="rId79"/>
    <p:sldId id="856" r:id="rId80"/>
    <p:sldId id="857" r:id="rId81"/>
    <p:sldId id="858" r:id="rId82"/>
    <p:sldId id="859" r:id="rId83"/>
    <p:sldId id="803" r:id="rId84"/>
  </p:sldIdLst>
  <p:sldSz cx="12192000" cy="6858000"/>
  <p:notesSz cx="7099300" cy="10234613"/>
  <p:defaultTex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5">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D8A"/>
    <a:srgbClr val="6F2529"/>
    <a:srgbClr val="FFFF99"/>
    <a:srgbClr val="DBF63C"/>
    <a:srgbClr val="0070C0"/>
    <a:srgbClr val="BACEE5"/>
    <a:srgbClr val="46AAC8"/>
    <a:srgbClr val="1F497D"/>
    <a:srgbClr val="78CEF9"/>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38" autoAdjust="0"/>
    <p:restoredTop sz="71526" autoAdjust="0"/>
  </p:normalViewPr>
  <p:slideViewPr>
    <p:cSldViewPr>
      <p:cViewPr varScale="1">
        <p:scale>
          <a:sx n="85" d="100"/>
          <a:sy n="85" d="100"/>
        </p:scale>
        <p:origin x="1644" y="60"/>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0"/>
    </p:cViewPr>
  </p:sorterViewPr>
  <p:notesViewPr>
    <p:cSldViewPr>
      <p:cViewPr varScale="1">
        <p:scale>
          <a:sx n="65" d="100"/>
          <a:sy n="65" d="100"/>
        </p:scale>
        <p:origin x="-2856" y="-102"/>
      </p:cViewPr>
      <p:guideLst>
        <p:guide orient="horz" pos="3225"/>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xfrm>
            <a:off x="2"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defRPr sz="1200">
                <a:latin typeface="Arial" charset="0"/>
              </a:defRPr>
            </a:lvl1pPr>
          </a:lstStyle>
          <a:p>
            <a:endParaRPr lang="en-US"/>
          </a:p>
        </p:txBody>
      </p:sp>
      <p:sp>
        <p:nvSpPr>
          <p:cNvPr id="182275" name="Rectangle 3"/>
          <p:cNvSpPr>
            <a:spLocks noGrp="1" noChangeArrowheads="1"/>
          </p:cNvSpPr>
          <p:nvPr>
            <p:ph type="dt" sz="quarter" idx="1"/>
          </p:nvPr>
        </p:nvSpPr>
        <p:spPr bwMode="auto">
          <a:xfrm>
            <a:off x="4020727"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lgn="r">
              <a:defRPr sz="1200">
                <a:latin typeface="Arial" charset="0"/>
              </a:defRPr>
            </a:lvl1pPr>
          </a:lstStyle>
          <a:p>
            <a:endParaRPr lang="en-US"/>
          </a:p>
        </p:txBody>
      </p:sp>
      <p:sp>
        <p:nvSpPr>
          <p:cNvPr id="182276" name="Rectangle 4"/>
          <p:cNvSpPr>
            <a:spLocks noGrp="1" noChangeArrowheads="1"/>
          </p:cNvSpPr>
          <p:nvPr>
            <p:ph type="ftr" sz="quarter" idx="2"/>
          </p:nvPr>
        </p:nvSpPr>
        <p:spPr bwMode="auto">
          <a:xfrm>
            <a:off x="2"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defRPr sz="1200">
                <a:latin typeface="Arial" charset="0"/>
              </a:defRPr>
            </a:lvl1pPr>
          </a:lstStyle>
          <a:p>
            <a:endParaRPr lang="en-US"/>
          </a:p>
        </p:txBody>
      </p:sp>
      <p:sp>
        <p:nvSpPr>
          <p:cNvPr id="182277" name="Rectangle 5"/>
          <p:cNvSpPr>
            <a:spLocks noGrp="1" noChangeArrowheads="1"/>
          </p:cNvSpPr>
          <p:nvPr>
            <p:ph type="sldNum" sz="quarter" idx="3"/>
          </p:nvPr>
        </p:nvSpPr>
        <p:spPr bwMode="auto">
          <a:xfrm>
            <a:off x="4020727"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lgn="r">
              <a:defRPr sz="1200">
                <a:latin typeface="Arial" charset="0"/>
              </a:defRPr>
            </a:lvl1pPr>
          </a:lstStyle>
          <a:p>
            <a:fld id="{64D8950D-FA54-4B60-A177-B9B35B7176C4}" type="slidenum">
              <a:rPr lang="en-US"/>
              <a:pPr/>
              <a:t>‹#›</a:t>
            </a:fld>
            <a:endParaRPr lang="en-US"/>
          </a:p>
        </p:txBody>
      </p:sp>
    </p:spTree>
    <p:extLst>
      <p:ext uri="{BB962C8B-B14F-4D97-AF65-F5344CB8AC3E}">
        <p14:creationId xmlns:p14="http://schemas.microsoft.com/office/powerpoint/2010/main" val="4233035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2"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defRPr sz="1200">
                <a:latin typeface="Arial" charset="0"/>
              </a:defRPr>
            </a:lvl1pPr>
          </a:lstStyle>
          <a:p>
            <a:endParaRPr lang="en-US"/>
          </a:p>
        </p:txBody>
      </p:sp>
      <p:sp>
        <p:nvSpPr>
          <p:cNvPr id="14339" name="Rectangle 3"/>
          <p:cNvSpPr>
            <a:spLocks noGrp="1" noChangeArrowheads="1"/>
          </p:cNvSpPr>
          <p:nvPr>
            <p:ph type="dt" idx="1"/>
          </p:nvPr>
        </p:nvSpPr>
        <p:spPr bwMode="auto">
          <a:xfrm>
            <a:off x="4020727"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lgn="r">
              <a:defRPr sz="1200">
                <a:latin typeface="Arial" charset="0"/>
              </a:defRPr>
            </a:lvl1pPr>
          </a:lstStyle>
          <a:p>
            <a:endParaRPr lang="en-US"/>
          </a:p>
        </p:txBody>
      </p:sp>
      <p:sp>
        <p:nvSpPr>
          <p:cNvPr id="14340" name="Rectangle 4"/>
          <p:cNvSpPr>
            <a:spLocks noGrp="1" noRot="1" noChangeAspect="1" noChangeArrowheads="1" noTextEdit="1"/>
          </p:cNvSpPr>
          <p:nvPr>
            <p:ph type="sldImg" idx="2"/>
          </p:nvPr>
        </p:nvSpPr>
        <p:spPr bwMode="auto">
          <a:xfrm>
            <a:off x="136525" y="765175"/>
            <a:ext cx="6826250" cy="3840163"/>
          </a:xfrm>
          <a:prstGeom prst="rect">
            <a:avLst/>
          </a:prstGeom>
          <a:noFill/>
          <a:ln w="9525">
            <a:solidFill>
              <a:srgbClr val="000000"/>
            </a:solidFill>
            <a:miter lim="800000"/>
            <a:headEnd/>
            <a:tailEnd/>
          </a:ln>
          <a:effectLst/>
        </p:spPr>
      </p:sp>
      <p:sp>
        <p:nvSpPr>
          <p:cNvPr id="14341" name="Rectangle 5"/>
          <p:cNvSpPr>
            <a:spLocks noGrp="1" noChangeArrowheads="1"/>
          </p:cNvSpPr>
          <p:nvPr>
            <p:ph type="body" sz="quarter" idx="3"/>
          </p:nvPr>
        </p:nvSpPr>
        <p:spPr bwMode="auto">
          <a:xfrm>
            <a:off x="709931" y="4862101"/>
            <a:ext cx="5679440" cy="460524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42" name="Rectangle 6"/>
          <p:cNvSpPr>
            <a:spLocks noGrp="1" noChangeArrowheads="1"/>
          </p:cNvSpPr>
          <p:nvPr>
            <p:ph type="ftr" sz="quarter" idx="4"/>
          </p:nvPr>
        </p:nvSpPr>
        <p:spPr bwMode="auto">
          <a:xfrm>
            <a:off x="2"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defRPr sz="1200">
                <a:latin typeface="Arial" charset="0"/>
              </a:defRPr>
            </a:lvl1pPr>
          </a:lstStyle>
          <a:p>
            <a:endParaRPr lang="en-US"/>
          </a:p>
        </p:txBody>
      </p:sp>
      <p:sp>
        <p:nvSpPr>
          <p:cNvPr id="14343" name="Rectangle 7"/>
          <p:cNvSpPr>
            <a:spLocks noGrp="1" noChangeArrowheads="1"/>
          </p:cNvSpPr>
          <p:nvPr>
            <p:ph type="sldNum" sz="quarter" idx="5"/>
          </p:nvPr>
        </p:nvSpPr>
        <p:spPr bwMode="auto">
          <a:xfrm>
            <a:off x="4020727"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lgn="r">
              <a:defRPr sz="1200">
                <a:latin typeface="Arial" charset="0"/>
              </a:defRPr>
            </a:lvl1pPr>
          </a:lstStyle>
          <a:p>
            <a:fld id="{AA2B018A-536A-4E95-B27E-3171BA8DAA5E}" type="slidenum">
              <a:rPr lang="en-US"/>
              <a:pPr/>
              <a:t>‹#›</a:t>
            </a:fld>
            <a:endParaRPr lang="en-US"/>
          </a:p>
        </p:txBody>
      </p:sp>
    </p:spTree>
    <p:extLst>
      <p:ext uri="{BB962C8B-B14F-4D97-AF65-F5344CB8AC3E}">
        <p14:creationId xmlns:p14="http://schemas.microsoft.com/office/powerpoint/2010/main" val="27262228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6525" y="765175"/>
            <a:ext cx="6826250" cy="3840163"/>
          </a:xfrm>
        </p:spPr>
      </p:sp>
      <p:sp>
        <p:nvSpPr>
          <p:cNvPr id="3" name="Notes Placeholder 2"/>
          <p:cNvSpPr>
            <a:spLocks noGrp="1"/>
          </p:cNvSpPr>
          <p:nvPr>
            <p:ph type="body" idx="1"/>
          </p:nvPr>
        </p:nvSpPr>
        <p:spPr/>
        <p:txBody>
          <a:bodyPr/>
          <a:lstStyle/>
          <a:p>
            <a:pPr defTabSz="947199"/>
            <a:r>
              <a:rPr lang="en-US" dirty="0"/>
              <a:t>We have already discussed in detail the problems in executing transactions on a single </a:t>
            </a:r>
            <a:r>
              <a:rPr lang="en-US" dirty="0" err="1"/>
              <a:t>maching</a:t>
            </a:r>
            <a:endParaRPr lang="en-US" dirty="0"/>
          </a:p>
          <a:p>
            <a:pPr defTabSz="947199"/>
            <a:r>
              <a:rPr lang="en-US" dirty="0"/>
              <a:t>However as you can imagine your banking account is not stored solely in one machine </a:t>
            </a:r>
            <a:r>
              <a:rPr lang="en-US" dirty="0">
                <a:sym typeface="Wingdings" panose="05000000000000000000" pitchFamily="2" charset="2"/>
              </a:rPr>
              <a:t> </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a:t>
            </a:fld>
            <a:endParaRPr lang="en-US" dirty="0"/>
          </a:p>
        </p:txBody>
      </p:sp>
    </p:spTree>
    <p:extLst>
      <p:ext uri="{BB962C8B-B14F-4D97-AF65-F5344CB8AC3E}">
        <p14:creationId xmlns:p14="http://schemas.microsoft.com/office/powerpoint/2010/main" val="3556928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9A46632-AA8E-4ADB-BB1A-4446D0554073}" type="slidenum">
              <a:rPr lang="en-US" altLang="fr-FR"/>
              <a:pPr/>
              <a:t>11</a:t>
            </a:fld>
            <a:endParaRPr lang="en-US" altLang="fr-FR"/>
          </a:p>
        </p:txBody>
      </p:sp>
      <p:sp>
        <p:nvSpPr>
          <p:cNvPr id="48130" name="Rectangle 2"/>
          <p:cNvSpPr>
            <a:spLocks noGrp="1" noRot="1" noChangeAspect="1" noChangeArrowheads="1" noTextEdit="1"/>
          </p:cNvSpPr>
          <p:nvPr>
            <p:ph type="sldImg"/>
          </p:nvPr>
        </p:nvSpPr>
        <p:spPr>
          <a:xfrm>
            <a:off x="117475" y="757238"/>
            <a:ext cx="6607175" cy="3717925"/>
          </a:xfrm>
          <a:ln cap="flat"/>
        </p:spPr>
      </p:sp>
      <p:sp>
        <p:nvSpPr>
          <p:cNvPr id="48131"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12387537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A9F8289-21E0-4D06-80FB-D6C1F074A93C}" type="slidenum">
              <a:rPr lang="en-US" altLang="fr-FR"/>
              <a:pPr/>
              <a:t>12</a:t>
            </a:fld>
            <a:endParaRPr lang="en-US" altLang="fr-FR"/>
          </a:p>
        </p:txBody>
      </p:sp>
      <p:sp>
        <p:nvSpPr>
          <p:cNvPr id="50178" name="Rectangle 2"/>
          <p:cNvSpPr>
            <a:spLocks noGrp="1" noRot="1" noChangeAspect="1" noChangeArrowheads="1" noTextEdit="1"/>
          </p:cNvSpPr>
          <p:nvPr>
            <p:ph type="sldImg"/>
          </p:nvPr>
        </p:nvSpPr>
        <p:spPr>
          <a:xfrm>
            <a:off x="117475" y="757238"/>
            <a:ext cx="6607175" cy="3717925"/>
          </a:xfrm>
          <a:ln cap="flat"/>
        </p:spPr>
      </p:sp>
      <p:sp>
        <p:nvSpPr>
          <p:cNvPr id="50179"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2120865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9C0ED660-5235-491E-A883-F465FF5DFAAA}" type="slidenum">
              <a:rPr lang="en-US" altLang="fr-FR"/>
              <a:pPr/>
              <a:t>14</a:t>
            </a:fld>
            <a:endParaRPr lang="en-US" altLang="fr-FR"/>
          </a:p>
        </p:txBody>
      </p:sp>
      <p:sp>
        <p:nvSpPr>
          <p:cNvPr id="52226" name="Rectangle 2"/>
          <p:cNvSpPr>
            <a:spLocks noGrp="1" noRot="1" noChangeAspect="1" noChangeArrowheads="1" noTextEdit="1"/>
          </p:cNvSpPr>
          <p:nvPr>
            <p:ph type="sldImg"/>
          </p:nvPr>
        </p:nvSpPr>
        <p:spPr>
          <a:xfrm>
            <a:off x="117475" y="757238"/>
            <a:ext cx="6607175" cy="3717925"/>
          </a:xfrm>
          <a:ln cap="flat"/>
        </p:spPr>
      </p:sp>
      <p:sp>
        <p:nvSpPr>
          <p:cNvPr id="52227"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2951388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To achieve this “agreement” we will concentrate on Two-phase commit</a:t>
            </a:r>
          </a:p>
        </p:txBody>
      </p:sp>
      <p:sp>
        <p:nvSpPr>
          <p:cNvPr id="4" name="Slide Number Placeholder 3"/>
          <p:cNvSpPr>
            <a:spLocks noGrp="1"/>
          </p:cNvSpPr>
          <p:nvPr>
            <p:ph type="sldNum" sz="quarter" idx="5"/>
          </p:nvPr>
        </p:nvSpPr>
        <p:spPr/>
        <p:txBody>
          <a:bodyPr/>
          <a:lstStyle/>
          <a:p>
            <a:fld id="{AA2B018A-536A-4E95-B27E-3171BA8DAA5E}" type="slidenum">
              <a:rPr lang="en-US" smtClean="0"/>
              <a:pPr/>
              <a:t>15</a:t>
            </a:fld>
            <a:endParaRPr lang="en-US"/>
          </a:p>
        </p:txBody>
      </p:sp>
    </p:spTree>
    <p:extLst>
      <p:ext uri="{BB962C8B-B14F-4D97-AF65-F5344CB8AC3E}">
        <p14:creationId xmlns:p14="http://schemas.microsoft.com/office/powerpoint/2010/main" val="24086778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3BAD2EA-17E3-4890-82B1-7D014FA343B1}" type="slidenum">
              <a:rPr lang="en-US" altLang="fr-FR"/>
              <a:pPr/>
              <a:t>16</a:t>
            </a:fld>
            <a:endParaRPr lang="en-US" altLang="fr-FR"/>
          </a:p>
        </p:txBody>
      </p:sp>
      <p:sp>
        <p:nvSpPr>
          <p:cNvPr id="54274" name="Rectangle 2"/>
          <p:cNvSpPr>
            <a:spLocks noGrp="1" noRot="1" noChangeAspect="1" noChangeArrowheads="1" noTextEdit="1"/>
          </p:cNvSpPr>
          <p:nvPr>
            <p:ph type="sldImg"/>
          </p:nvPr>
        </p:nvSpPr>
        <p:spPr>
          <a:xfrm>
            <a:off x="117475" y="757238"/>
            <a:ext cx="6607175" cy="3717925"/>
          </a:xfrm>
          <a:ln cap="flat"/>
        </p:spPr>
      </p:sp>
      <p:sp>
        <p:nvSpPr>
          <p:cNvPr id="54275" name="Rectangle 3"/>
          <p:cNvSpPr>
            <a:spLocks noGrp="1" noChangeArrowheads="1"/>
          </p:cNvSpPr>
          <p:nvPr>
            <p:ph type="body" idx="1"/>
          </p:nvPr>
        </p:nvSpPr>
        <p:spPr>
          <a:ln/>
        </p:spPr>
        <p:txBody>
          <a:bodyPr/>
          <a:lstStyle/>
          <a:p>
            <a:r>
              <a:rPr lang="fr-FR" altLang="fr-FR" dirty="0"/>
              <a:t>There are multiple types of messages</a:t>
            </a:r>
          </a:p>
          <a:p>
            <a:r>
              <a:rPr lang="fr-FR" altLang="fr-FR" dirty="0" err="1"/>
              <a:t>Voting</a:t>
            </a:r>
            <a:r>
              <a:rPr lang="fr-FR" altLang="fr-FR" dirty="0"/>
              <a:t>:</a:t>
            </a:r>
          </a:p>
          <a:p>
            <a:pPr marL="171450" indent="-171450">
              <a:buFontTx/>
              <a:buChar char="-"/>
            </a:pPr>
            <a:r>
              <a:rPr lang="fr-FR" altLang="fr-FR" dirty="0" err="1"/>
              <a:t>prepare</a:t>
            </a:r>
            <a:r>
              <a:rPr lang="fr-FR" altLang="fr-FR" dirty="0"/>
              <a:t>: Sent by the </a:t>
            </a:r>
            <a:r>
              <a:rPr lang="fr-FR" altLang="fr-FR" dirty="0" err="1"/>
              <a:t>coordinator</a:t>
            </a:r>
            <a:r>
              <a:rPr lang="fr-FR" altLang="fr-FR" dirty="0"/>
              <a:t> to the </a:t>
            </a:r>
            <a:r>
              <a:rPr lang="fr-FR" altLang="fr-FR" dirty="0" err="1"/>
              <a:t>subordinates</a:t>
            </a:r>
            <a:endParaRPr lang="fr-FR" altLang="fr-FR" dirty="0"/>
          </a:p>
          <a:p>
            <a:pPr marL="171450" indent="-171450">
              <a:buFontTx/>
              <a:buChar char="-"/>
            </a:pPr>
            <a:r>
              <a:rPr lang="fr-FR" altLang="fr-FR" dirty="0"/>
              <a:t>Yes/no: sent by the </a:t>
            </a:r>
            <a:r>
              <a:rPr lang="fr-FR" altLang="fr-FR" dirty="0" err="1"/>
              <a:t>subordniate</a:t>
            </a:r>
            <a:r>
              <a:rPr lang="fr-FR" altLang="fr-FR" dirty="0"/>
              <a:t> to </a:t>
            </a:r>
            <a:r>
              <a:rPr lang="fr-FR" altLang="fr-FR" dirty="0" err="1"/>
              <a:t>coordinator</a:t>
            </a:r>
            <a:endParaRPr lang="fr-FR" altLang="fr-FR" dirty="0"/>
          </a:p>
          <a:p>
            <a:pPr marL="0" indent="0">
              <a:buFontTx/>
              <a:buNone/>
            </a:pPr>
            <a:r>
              <a:rPr lang="fr-FR" altLang="fr-FR" dirty="0" err="1"/>
              <a:t>Terminaton</a:t>
            </a:r>
            <a:r>
              <a:rPr lang="fr-FR" altLang="fr-FR" dirty="0"/>
              <a:t>:</a:t>
            </a:r>
          </a:p>
          <a:p>
            <a:pPr marL="171450" indent="-171450">
              <a:buFontTx/>
              <a:buChar char="-"/>
            </a:pPr>
            <a:r>
              <a:rPr lang="fr-FR" altLang="fr-FR" dirty="0"/>
              <a:t>Commit/</a:t>
            </a:r>
            <a:r>
              <a:rPr lang="fr-FR" altLang="fr-FR" dirty="0" err="1"/>
              <a:t>abort</a:t>
            </a:r>
            <a:r>
              <a:rPr lang="fr-FR" altLang="fr-FR" dirty="0"/>
              <a:t>: sent by the </a:t>
            </a:r>
            <a:r>
              <a:rPr lang="fr-FR" altLang="fr-FR" dirty="0" err="1"/>
              <a:t>coordinator</a:t>
            </a:r>
            <a:r>
              <a:rPr lang="fr-FR" altLang="fr-FR" dirty="0"/>
              <a:t> to </a:t>
            </a:r>
            <a:r>
              <a:rPr lang="fr-FR" altLang="fr-FR" dirty="0" err="1"/>
              <a:t>subordinates</a:t>
            </a:r>
            <a:endParaRPr lang="fr-FR" altLang="fr-FR" dirty="0"/>
          </a:p>
          <a:p>
            <a:pPr marL="171450" indent="-171450">
              <a:buFontTx/>
              <a:buChar char="-"/>
            </a:pPr>
            <a:r>
              <a:rPr lang="fr-FR" altLang="fr-FR" dirty="0" err="1"/>
              <a:t>Ack</a:t>
            </a:r>
            <a:r>
              <a:rPr lang="fr-FR" altLang="fr-FR" dirty="0"/>
              <a:t>: sent by </a:t>
            </a:r>
            <a:r>
              <a:rPr lang="fr-FR" altLang="fr-FR" dirty="0" err="1"/>
              <a:t>subordinates</a:t>
            </a:r>
            <a:r>
              <a:rPr lang="fr-FR" altLang="fr-FR" dirty="0"/>
              <a:t> to the </a:t>
            </a:r>
            <a:r>
              <a:rPr lang="fr-FR" altLang="fr-FR" dirty="0" err="1"/>
              <a:t>coordinator</a:t>
            </a:r>
            <a:endParaRPr lang="fr-FR" altLang="fr-FR" dirty="0"/>
          </a:p>
          <a:p>
            <a:pPr marL="171450" indent="-171450">
              <a:buFontTx/>
              <a:buChar char="-"/>
            </a:pPr>
            <a:endParaRPr lang="fr-FR" altLang="fr-FR" dirty="0"/>
          </a:p>
          <a:p>
            <a:pPr marL="0" indent="0">
              <a:buFontTx/>
              <a:buNone/>
            </a:pPr>
            <a:r>
              <a:rPr lang="fr-FR" altLang="fr-FR" dirty="0" err="1"/>
              <a:t>Seperate</a:t>
            </a:r>
            <a:r>
              <a:rPr lang="fr-FR" altLang="fr-FR" dirty="0"/>
              <a:t> the messages sent to the </a:t>
            </a:r>
            <a:r>
              <a:rPr lang="fr-FR" altLang="fr-FR" dirty="0" err="1"/>
              <a:t>ones</a:t>
            </a:r>
            <a:r>
              <a:rPr lang="fr-FR" altLang="fr-FR" dirty="0"/>
              <a:t> </a:t>
            </a:r>
            <a:r>
              <a:rPr lang="fr-FR" altLang="fr-FR" dirty="0" err="1"/>
              <a:t>logged</a:t>
            </a:r>
            <a:r>
              <a:rPr lang="fr-FR" altLang="fr-FR" dirty="0"/>
              <a:t>!</a:t>
            </a:r>
          </a:p>
        </p:txBody>
      </p:sp>
    </p:spTree>
    <p:extLst>
      <p:ext uri="{BB962C8B-B14F-4D97-AF65-F5344CB8AC3E}">
        <p14:creationId xmlns:p14="http://schemas.microsoft.com/office/powerpoint/2010/main" val="33677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FA8D1A5D-0DE3-40EA-84D8-D68BCF783A87}" type="slidenum">
              <a:rPr lang="en-US" altLang="fr-FR"/>
              <a:pPr/>
              <a:t>17</a:t>
            </a:fld>
            <a:endParaRPr lang="en-US" altLang="fr-FR"/>
          </a:p>
        </p:txBody>
      </p:sp>
      <p:sp>
        <p:nvSpPr>
          <p:cNvPr id="56322" name="Rectangle 2"/>
          <p:cNvSpPr>
            <a:spLocks noGrp="1" noRot="1" noChangeAspect="1" noChangeArrowheads="1" noTextEdit="1"/>
          </p:cNvSpPr>
          <p:nvPr>
            <p:ph type="sldImg"/>
          </p:nvPr>
        </p:nvSpPr>
        <p:spPr>
          <a:xfrm>
            <a:off x="117475" y="757238"/>
            <a:ext cx="6607175" cy="3717925"/>
          </a:xfrm>
          <a:ln cap="flat"/>
        </p:spPr>
      </p:sp>
      <p:sp>
        <p:nvSpPr>
          <p:cNvPr id="56323" name="Rectangle 3"/>
          <p:cNvSpPr>
            <a:spLocks noGrp="1" noChangeArrowheads="1"/>
          </p:cNvSpPr>
          <p:nvPr>
            <p:ph type="body" idx="1"/>
          </p:nvPr>
        </p:nvSpPr>
        <p:spPr>
          <a:ln/>
        </p:spPr>
        <p:txBody>
          <a:bodyPr/>
          <a:lstStyle/>
          <a:p>
            <a:endParaRPr lang="fr-FR" altLang="fr-FR" dirty="0"/>
          </a:p>
        </p:txBody>
      </p:sp>
    </p:spTree>
    <p:extLst>
      <p:ext uri="{BB962C8B-B14F-4D97-AF65-F5344CB8AC3E}">
        <p14:creationId xmlns:p14="http://schemas.microsoft.com/office/powerpoint/2010/main" val="108693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ECA4FF6-6EE8-4213-87CE-E2FA4D377140}" type="slidenum">
              <a:rPr lang="en-US" altLang="fr-FR"/>
              <a:pPr/>
              <a:t>18</a:t>
            </a:fld>
            <a:endParaRPr lang="en-US" altLang="fr-FR"/>
          </a:p>
        </p:txBody>
      </p:sp>
      <p:sp>
        <p:nvSpPr>
          <p:cNvPr id="58370" name="Rectangle 2"/>
          <p:cNvSpPr>
            <a:spLocks noGrp="1" noRot="1" noChangeAspect="1" noChangeArrowheads="1" noTextEdit="1"/>
          </p:cNvSpPr>
          <p:nvPr>
            <p:ph type="sldImg"/>
          </p:nvPr>
        </p:nvSpPr>
        <p:spPr>
          <a:xfrm>
            <a:off x="117475" y="757238"/>
            <a:ext cx="6607175" cy="3717925"/>
          </a:xfrm>
          <a:ln cap="flat"/>
        </p:spPr>
      </p:sp>
      <p:sp>
        <p:nvSpPr>
          <p:cNvPr id="58371" name="Rectangle 3"/>
          <p:cNvSpPr>
            <a:spLocks noGrp="1" noChangeArrowheads="1"/>
          </p:cNvSpPr>
          <p:nvPr>
            <p:ph type="body" idx="1"/>
          </p:nvPr>
        </p:nvSpPr>
        <p:spPr>
          <a:ln/>
        </p:spPr>
        <p:txBody>
          <a:bodyPr/>
          <a:lstStyle/>
          <a:p>
            <a:endParaRPr lang="fr-FR" altLang="fr-FR" dirty="0"/>
          </a:p>
        </p:txBody>
      </p:sp>
    </p:spTree>
    <p:extLst>
      <p:ext uri="{BB962C8B-B14F-4D97-AF65-F5344CB8AC3E}">
        <p14:creationId xmlns:p14="http://schemas.microsoft.com/office/powerpoint/2010/main" val="1723931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63F494B1-752B-471A-AF23-C2C1E24B2867}" type="slidenum">
              <a:rPr lang="en-US" altLang="fr-FR"/>
              <a:pPr/>
              <a:t>19</a:t>
            </a:fld>
            <a:endParaRPr lang="en-US" altLang="fr-FR"/>
          </a:p>
        </p:txBody>
      </p:sp>
      <p:sp>
        <p:nvSpPr>
          <p:cNvPr id="62466" name="Rectangle 2"/>
          <p:cNvSpPr>
            <a:spLocks noGrp="1" noRot="1" noChangeAspect="1" noChangeArrowheads="1" noTextEdit="1"/>
          </p:cNvSpPr>
          <p:nvPr>
            <p:ph type="sldImg"/>
          </p:nvPr>
        </p:nvSpPr>
        <p:spPr>
          <a:ln cap="flat"/>
        </p:spPr>
      </p:sp>
      <p:sp>
        <p:nvSpPr>
          <p:cNvPr id="62467"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532949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56FEA708-38DE-4C71-BD2B-24371C3E0CFB}" type="slidenum">
              <a:rPr lang="en-US" altLang="fr-FR"/>
              <a:pPr/>
              <a:t>20</a:t>
            </a:fld>
            <a:endParaRPr lang="en-US" altLang="fr-FR"/>
          </a:p>
        </p:txBody>
      </p:sp>
      <p:sp>
        <p:nvSpPr>
          <p:cNvPr id="64514" name="Rectangle 2"/>
          <p:cNvSpPr>
            <a:spLocks noGrp="1" noRot="1" noChangeAspect="1" noChangeArrowheads="1" noTextEdit="1"/>
          </p:cNvSpPr>
          <p:nvPr>
            <p:ph type="sldImg"/>
          </p:nvPr>
        </p:nvSpPr>
        <p:spPr>
          <a:ln cap="flat"/>
        </p:spPr>
      </p:sp>
      <p:sp>
        <p:nvSpPr>
          <p:cNvPr id="64515" name="Rectangle 3"/>
          <p:cNvSpPr>
            <a:spLocks noGrp="1" noChangeArrowheads="1"/>
          </p:cNvSpPr>
          <p:nvPr>
            <p:ph type="body" idx="1"/>
          </p:nvPr>
        </p:nvSpPr>
        <p:spPr>
          <a:ln/>
        </p:spPr>
        <p:txBody>
          <a:bodyPr/>
          <a:lstStyle/>
          <a:p>
            <a:r>
              <a:rPr lang="fr-FR" altLang="fr-FR" dirty="0"/>
              <a:t>Cases </a:t>
            </a:r>
            <a:r>
              <a:rPr lang="fr-FR" altLang="fr-FR" dirty="0" err="1"/>
              <a:t>when</a:t>
            </a:r>
            <a:r>
              <a:rPr lang="fr-FR" altLang="fr-FR" dirty="0"/>
              <a:t> a </a:t>
            </a:r>
            <a:r>
              <a:rPr lang="fr-FR" altLang="fr-FR" dirty="0" err="1"/>
              <a:t>coordinator</a:t>
            </a:r>
            <a:r>
              <a:rPr lang="fr-FR" altLang="fr-FR" dirty="0"/>
              <a:t> fails</a:t>
            </a:r>
          </a:p>
          <a:p>
            <a:endParaRPr lang="fr-FR" altLang="fr-FR" dirty="0"/>
          </a:p>
          <a:p>
            <a:r>
              <a:rPr lang="fr-FR" altLang="fr-FR" dirty="0"/>
              <a:t>And</a:t>
            </a:r>
          </a:p>
          <a:p>
            <a:endParaRPr lang="fr-FR" altLang="fr-FR" dirty="0"/>
          </a:p>
          <a:p>
            <a:r>
              <a:rPr lang="fr-FR" altLang="fr-FR" dirty="0"/>
              <a:t>For </a:t>
            </a:r>
            <a:r>
              <a:rPr lang="fr-FR" altLang="fr-FR" dirty="0" err="1"/>
              <a:t>subtransaction</a:t>
            </a:r>
            <a:r>
              <a:rPr lang="fr-FR" altLang="fr-FR" dirty="0"/>
              <a:t> of a transaction</a:t>
            </a:r>
          </a:p>
        </p:txBody>
      </p:sp>
    </p:spTree>
    <p:extLst>
      <p:ext uri="{BB962C8B-B14F-4D97-AF65-F5344CB8AC3E}">
        <p14:creationId xmlns:p14="http://schemas.microsoft.com/office/powerpoint/2010/main" val="11329976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3F9AC73-E22F-40AA-9FC8-03FF9AB4A374}" type="slidenum">
              <a:rPr lang="en-US" altLang="fr-FR"/>
              <a:pPr/>
              <a:t>21</a:t>
            </a:fld>
            <a:endParaRPr lang="en-US" altLang="fr-FR"/>
          </a:p>
        </p:txBody>
      </p:sp>
      <p:sp>
        <p:nvSpPr>
          <p:cNvPr id="66562" name="Rectangle 2"/>
          <p:cNvSpPr>
            <a:spLocks noGrp="1" noRot="1" noChangeAspect="1" noChangeArrowheads="1" noTextEdit="1"/>
          </p:cNvSpPr>
          <p:nvPr>
            <p:ph type="sldImg"/>
          </p:nvPr>
        </p:nvSpPr>
        <p:spPr>
          <a:xfrm>
            <a:off x="117475" y="757238"/>
            <a:ext cx="6607175" cy="3717925"/>
          </a:xfrm>
          <a:ln cap="flat"/>
        </p:spPr>
      </p:sp>
      <p:sp>
        <p:nvSpPr>
          <p:cNvPr id="66563"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577994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weeks lecture we will discuss</a:t>
            </a:r>
          </a:p>
          <a:p>
            <a:pPr marL="228600" indent="-228600">
              <a:buAutoNum type="arabicParenR"/>
            </a:pPr>
            <a:r>
              <a:rPr lang="en-US" dirty="0"/>
              <a:t>What kind of architectures we can have when we are starting to have multiple instance sharing and inevitable fighting for resources</a:t>
            </a:r>
          </a:p>
          <a:p>
            <a:pPr marL="228600" indent="-228600">
              <a:buAutoNum type="arabicParenR"/>
            </a:pPr>
            <a:r>
              <a:rPr lang="en-US" dirty="0"/>
              <a:t>Subsequently we will discuss about concurrency control and how we can make sure that the results of a distributed transaction is durable</a:t>
            </a:r>
          </a:p>
          <a:p>
            <a:pPr marL="228600" indent="-228600">
              <a:buAutoNum type="arabicParenR"/>
            </a:pPr>
            <a:r>
              <a:rPr lang="en-US" dirty="0"/>
              <a:t>Then how we can make sure that we are failsafe ;)</a:t>
            </a:r>
          </a:p>
          <a:p>
            <a:pPr marL="228600" indent="-228600">
              <a:buAutoNum type="arabicParenR"/>
            </a:pPr>
            <a:endParaRPr lang="en-US" dirty="0"/>
          </a:p>
          <a:p>
            <a:pPr marL="228600" indent="-228600">
              <a:buAutoNum type="arabicParenR"/>
            </a:pPr>
            <a:endParaRPr lang="en-US" dirty="0"/>
          </a:p>
          <a:p>
            <a:pPr marL="228600" indent="-228600">
              <a:buAutoNum type="arabicParenR"/>
            </a:pPr>
            <a:r>
              <a:rPr lang="en-US" dirty="0"/>
              <a:t>And finally during the last our in our </a:t>
            </a:r>
            <a:r>
              <a:rPr lang="en-US" dirty="0" err="1"/>
              <a:t>otherside</a:t>
            </a:r>
            <a:r>
              <a:rPr lang="en-US" dirty="0"/>
              <a:t> lecture we will discuss about eventual consistency or what you have probably heard about the “NoSQL” move…</a:t>
            </a:r>
          </a:p>
        </p:txBody>
      </p:sp>
      <p:sp>
        <p:nvSpPr>
          <p:cNvPr id="4" name="Slide Number Placeholder 3"/>
          <p:cNvSpPr>
            <a:spLocks noGrp="1"/>
          </p:cNvSpPr>
          <p:nvPr>
            <p:ph type="sldNum" sz="quarter" idx="5"/>
          </p:nvPr>
        </p:nvSpPr>
        <p:spPr/>
        <p:txBody>
          <a:bodyPr/>
          <a:lstStyle/>
          <a:p>
            <a:fld id="{AA2B018A-536A-4E95-B27E-3171BA8DAA5E}" type="slidenum">
              <a:rPr lang="en-US" smtClean="0"/>
              <a:pPr/>
              <a:t>2</a:t>
            </a:fld>
            <a:endParaRPr lang="en-US"/>
          </a:p>
        </p:txBody>
      </p:sp>
    </p:spTree>
    <p:extLst>
      <p:ext uri="{BB962C8B-B14F-4D97-AF65-F5344CB8AC3E}">
        <p14:creationId xmlns:p14="http://schemas.microsoft.com/office/powerpoint/2010/main" val="10890819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1830C026-83F3-48A3-8EF0-8879AC86C332}" type="slidenum">
              <a:rPr lang="en-US" altLang="fr-FR"/>
              <a:pPr/>
              <a:t>22</a:t>
            </a:fld>
            <a:endParaRPr lang="en-US" altLang="fr-FR"/>
          </a:p>
        </p:txBody>
      </p:sp>
      <p:sp>
        <p:nvSpPr>
          <p:cNvPr id="60418" name="Rectangle 2"/>
          <p:cNvSpPr>
            <a:spLocks noGrp="1" noRot="1" noChangeAspect="1" noChangeArrowheads="1" noTextEdit="1"/>
          </p:cNvSpPr>
          <p:nvPr>
            <p:ph type="sldImg"/>
          </p:nvPr>
        </p:nvSpPr>
        <p:spPr>
          <a:ln cap="flat"/>
        </p:spPr>
      </p:sp>
      <p:sp>
        <p:nvSpPr>
          <p:cNvPr id="60419"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81485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r>
              <a:rPr lang="en-US" dirty="0"/>
              <a:t>Strong consistency?</a:t>
            </a:r>
          </a:p>
        </p:txBody>
      </p:sp>
      <p:sp>
        <p:nvSpPr>
          <p:cNvPr id="4" name="Slide Number Placeholder 3"/>
          <p:cNvSpPr>
            <a:spLocks noGrp="1"/>
          </p:cNvSpPr>
          <p:nvPr>
            <p:ph type="sldNum" sz="quarter" idx="10"/>
          </p:nvPr>
        </p:nvSpPr>
        <p:spPr/>
        <p:txBody>
          <a:bodyPr/>
          <a:lstStyle/>
          <a:p>
            <a:pPr>
              <a:defRPr/>
            </a:pPr>
            <a:fld id="{42D86636-E981-418D-9E3D-37A9D56017BF}" type="slidenum">
              <a:rPr lang="en-US" smtClean="0"/>
              <a:pPr>
                <a:defRPr/>
              </a:pPr>
              <a:t>23</a:t>
            </a:fld>
            <a:endParaRPr lang="en-US"/>
          </a:p>
        </p:txBody>
      </p:sp>
    </p:spTree>
    <p:extLst>
      <p:ext uri="{BB962C8B-B14F-4D97-AF65-F5344CB8AC3E}">
        <p14:creationId xmlns:p14="http://schemas.microsoft.com/office/powerpoint/2010/main" val="1715702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1A28B61-850C-490E-A6C0-52CEA8D0A0F9}" type="slidenum">
              <a:rPr lang="en-US" altLang="fr-FR"/>
              <a:pPr/>
              <a:t>24</a:t>
            </a:fld>
            <a:endParaRPr lang="en-US" altLang="fr-FR"/>
          </a:p>
        </p:txBody>
      </p:sp>
      <p:sp>
        <p:nvSpPr>
          <p:cNvPr id="29698" name="Rectangle 2"/>
          <p:cNvSpPr>
            <a:spLocks noGrp="1" noRot="1" noChangeAspect="1" noChangeArrowheads="1" noTextEdit="1"/>
          </p:cNvSpPr>
          <p:nvPr>
            <p:ph type="sldImg"/>
          </p:nvPr>
        </p:nvSpPr>
        <p:spPr>
          <a:xfrm>
            <a:off x="117475" y="757238"/>
            <a:ext cx="6607175" cy="3717925"/>
          </a:xfrm>
          <a:ln cap="flat"/>
        </p:spPr>
      </p:sp>
      <p:sp>
        <p:nvSpPr>
          <p:cNvPr id="29699"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3105007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7F2449F-E359-47F4-B3C5-AE21A48E7E72}" type="slidenum">
              <a:rPr lang="en-US" altLang="fr-FR"/>
              <a:pPr/>
              <a:t>25</a:t>
            </a:fld>
            <a:endParaRPr lang="en-US" altLang="fr-FR"/>
          </a:p>
        </p:txBody>
      </p:sp>
      <p:sp>
        <p:nvSpPr>
          <p:cNvPr id="31746" name="Rectangle 2"/>
          <p:cNvSpPr>
            <a:spLocks noGrp="1" noRot="1" noChangeAspect="1" noChangeArrowheads="1" noTextEdit="1"/>
          </p:cNvSpPr>
          <p:nvPr>
            <p:ph type="sldImg"/>
          </p:nvPr>
        </p:nvSpPr>
        <p:spPr>
          <a:xfrm>
            <a:off x="117475" y="757238"/>
            <a:ext cx="6607175" cy="3717925"/>
          </a:xfrm>
          <a:ln cap="flat"/>
        </p:spPr>
      </p:sp>
      <p:sp>
        <p:nvSpPr>
          <p:cNvPr id="31747"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4043681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26C4B07F-1E2F-40E0-86EF-468A8DEA5140}" type="slidenum">
              <a:rPr lang="en-US" altLang="fr-FR"/>
              <a:pPr/>
              <a:t>26</a:t>
            </a:fld>
            <a:endParaRPr lang="en-US" altLang="fr-FR"/>
          </a:p>
        </p:txBody>
      </p:sp>
      <p:sp>
        <p:nvSpPr>
          <p:cNvPr id="33794" name="Rectangle 2"/>
          <p:cNvSpPr>
            <a:spLocks noGrp="1" noRot="1" noChangeAspect="1" noChangeArrowheads="1" noTextEdit="1"/>
          </p:cNvSpPr>
          <p:nvPr>
            <p:ph type="sldImg"/>
          </p:nvPr>
        </p:nvSpPr>
        <p:spPr>
          <a:xfrm>
            <a:off x="117475" y="757238"/>
            <a:ext cx="6607175" cy="3717925"/>
          </a:xfrm>
          <a:ln cap="flat"/>
        </p:spPr>
      </p:sp>
      <p:sp>
        <p:nvSpPr>
          <p:cNvPr id="33795"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27563747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8F7CD84-49A8-4000-9F24-83788D702A8C}" type="slidenum">
              <a:rPr lang="en-US" altLang="fr-FR"/>
              <a:pPr/>
              <a:t>27</a:t>
            </a:fld>
            <a:endParaRPr lang="en-US" altLang="fr-FR"/>
          </a:p>
        </p:txBody>
      </p:sp>
      <p:sp>
        <p:nvSpPr>
          <p:cNvPr id="35842" name="Rectangle 2"/>
          <p:cNvSpPr>
            <a:spLocks noGrp="1" noRot="1" noChangeAspect="1" noChangeArrowheads="1" noTextEdit="1"/>
          </p:cNvSpPr>
          <p:nvPr>
            <p:ph type="sldImg"/>
          </p:nvPr>
        </p:nvSpPr>
        <p:spPr>
          <a:ln cap="flat"/>
        </p:spPr>
      </p:sp>
      <p:sp>
        <p:nvSpPr>
          <p:cNvPr id="35843"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28766924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9C0C7291-EA9F-49B7-8B99-31D9FC65FD8A}" type="slidenum">
              <a:rPr lang="en-US" altLang="fr-FR"/>
              <a:pPr/>
              <a:t>28</a:t>
            </a:fld>
            <a:endParaRPr lang="en-US" altLang="fr-FR"/>
          </a:p>
        </p:txBody>
      </p:sp>
      <p:sp>
        <p:nvSpPr>
          <p:cNvPr id="37890" name="Rectangle 2"/>
          <p:cNvSpPr>
            <a:spLocks noGrp="1" noRot="1" noChangeAspect="1" noChangeArrowheads="1" noTextEdit="1"/>
          </p:cNvSpPr>
          <p:nvPr>
            <p:ph type="sldImg"/>
          </p:nvPr>
        </p:nvSpPr>
        <p:spPr>
          <a:xfrm>
            <a:off x="117475" y="757238"/>
            <a:ext cx="6607175" cy="3717925"/>
          </a:xfrm>
          <a:ln cap="flat"/>
        </p:spPr>
      </p:sp>
      <p:sp>
        <p:nvSpPr>
          <p:cNvPr id="37891"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24184130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7214DCF-9611-4A0D-8853-3A745F2EEE25}" type="slidenum">
              <a:rPr lang="en-US" altLang="fr-FR"/>
              <a:pPr/>
              <a:t>29</a:t>
            </a:fld>
            <a:endParaRPr lang="en-US" altLang="fr-FR"/>
          </a:p>
        </p:txBody>
      </p:sp>
      <p:sp>
        <p:nvSpPr>
          <p:cNvPr id="39938" name="Rectangle 2"/>
          <p:cNvSpPr>
            <a:spLocks noGrp="1" noRot="1" noChangeAspect="1" noChangeArrowheads="1" noTextEdit="1"/>
          </p:cNvSpPr>
          <p:nvPr>
            <p:ph type="sldImg"/>
          </p:nvPr>
        </p:nvSpPr>
        <p:spPr>
          <a:xfrm>
            <a:off x="117475" y="757238"/>
            <a:ext cx="6607175" cy="3717925"/>
          </a:xfrm>
          <a:ln cap="flat"/>
        </p:spPr>
      </p:sp>
      <p:sp>
        <p:nvSpPr>
          <p:cNvPr id="39939"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2813728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97469211-E1B1-4E2E-BD48-DBA2A9D56140}" type="slidenum">
              <a:rPr lang="en-US" altLang="fr-FR"/>
              <a:pPr/>
              <a:t>30</a:t>
            </a:fld>
            <a:endParaRPr lang="en-US" altLang="fr-FR"/>
          </a:p>
        </p:txBody>
      </p:sp>
      <p:sp>
        <p:nvSpPr>
          <p:cNvPr id="41986" name="Rectangle 2"/>
          <p:cNvSpPr>
            <a:spLocks noGrp="1" noRot="1" noChangeAspect="1" noChangeArrowheads="1" noTextEdit="1"/>
          </p:cNvSpPr>
          <p:nvPr>
            <p:ph type="sldImg"/>
          </p:nvPr>
        </p:nvSpPr>
        <p:spPr>
          <a:xfrm>
            <a:off x="117475" y="757238"/>
            <a:ext cx="6607175" cy="3717925"/>
          </a:xfrm>
          <a:ln cap="flat"/>
        </p:spPr>
      </p:sp>
      <p:sp>
        <p:nvSpPr>
          <p:cNvPr id="41987" name="Rectangle 3"/>
          <p:cNvSpPr>
            <a:spLocks noGrp="1" noChangeArrowheads="1"/>
          </p:cNvSpPr>
          <p:nvPr>
            <p:ph type="body" idx="1"/>
          </p:nvPr>
        </p:nvSpPr>
        <p:spPr>
          <a:ln/>
        </p:spPr>
        <p:txBody>
          <a:bodyPr/>
          <a:lstStyle/>
          <a:p>
            <a:endParaRPr lang="fr-FR" altLang="fr-FR" dirty="0"/>
          </a:p>
        </p:txBody>
      </p:sp>
    </p:spTree>
    <p:extLst>
      <p:ext uri="{BB962C8B-B14F-4D97-AF65-F5344CB8AC3E}">
        <p14:creationId xmlns:p14="http://schemas.microsoft.com/office/powerpoint/2010/main" val="36594896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69286996-6566-4B3E-8E1F-D4634B66885F}" type="slidenum">
              <a:rPr lang="en-US" altLang="fr-FR"/>
              <a:pPr/>
              <a:t>31</a:t>
            </a:fld>
            <a:endParaRPr lang="en-US" altLang="fr-FR"/>
          </a:p>
        </p:txBody>
      </p:sp>
      <p:sp>
        <p:nvSpPr>
          <p:cNvPr id="44034" name="Rectangle 2"/>
          <p:cNvSpPr>
            <a:spLocks noGrp="1" noRot="1" noChangeAspect="1" noChangeArrowheads="1" noTextEdit="1"/>
          </p:cNvSpPr>
          <p:nvPr>
            <p:ph type="sldImg"/>
          </p:nvPr>
        </p:nvSpPr>
        <p:spPr>
          <a:xfrm>
            <a:off x="117475" y="757238"/>
            <a:ext cx="6607175" cy="3717925"/>
          </a:xfrm>
          <a:ln cap="flat"/>
        </p:spPr>
      </p:sp>
      <p:sp>
        <p:nvSpPr>
          <p:cNvPr id="44035" name="Rectangle 3"/>
          <p:cNvSpPr>
            <a:spLocks noGrp="1" noChangeArrowheads="1"/>
          </p:cNvSpPr>
          <p:nvPr>
            <p:ph type="body" idx="1"/>
          </p:nvPr>
        </p:nvSpPr>
        <p:spPr>
          <a:ln/>
        </p:spPr>
        <p:txBody>
          <a:bodyPr/>
          <a:lstStyle/>
          <a:p>
            <a:endParaRPr lang="fr-FR" altLang="fr-FR"/>
          </a:p>
        </p:txBody>
      </p:sp>
    </p:spTree>
    <p:extLst>
      <p:ext uri="{BB962C8B-B14F-4D97-AF65-F5344CB8AC3E}">
        <p14:creationId xmlns:p14="http://schemas.microsoft.com/office/powerpoint/2010/main" val="1519740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possible architectures for parallel databases.</a:t>
            </a:r>
          </a:p>
          <a:p>
            <a:endParaRPr lang="en-US" dirty="0"/>
          </a:p>
          <a:p>
            <a:r>
              <a:rPr lang="en-US" dirty="0"/>
              <a:t>The first one is the simplest one: essentially you have a machine in a single-box possibly with multiple sockets and cores sharing memory disk network.</a:t>
            </a:r>
          </a:p>
        </p:txBody>
      </p:sp>
      <p:sp>
        <p:nvSpPr>
          <p:cNvPr id="4" name="Slide Number Placeholder 3"/>
          <p:cNvSpPr>
            <a:spLocks noGrp="1"/>
          </p:cNvSpPr>
          <p:nvPr>
            <p:ph type="sldNum" sz="quarter" idx="10"/>
          </p:nvPr>
        </p:nvSpPr>
        <p:spPr/>
        <p:txBody>
          <a:bodyPr/>
          <a:lstStyle/>
          <a:p>
            <a:fld id="{AA2B018A-536A-4E95-B27E-3171BA8DAA5E}" type="slidenum">
              <a:rPr lang="en-US" smtClean="0"/>
              <a:pPr/>
              <a:t>3</a:t>
            </a:fld>
            <a:endParaRPr lang="en-US"/>
          </a:p>
        </p:txBody>
      </p:sp>
    </p:spTree>
    <p:extLst>
      <p:ext uri="{BB962C8B-B14F-4D97-AF65-F5344CB8AC3E}">
        <p14:creationId xmlns:p14="http://schemas.microsoft.com/office/powerpoint/2010/main" val="20339730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DC24C-DE83-47A3-BA17-C8F119F48D28}" type="slidenum">
              <a:rPr lang="en-US" smtClean="0"/>
              <a:t>33</a:t>
            </a:fld>
            <a:endParaRPr lang="en-US"/>
          </a:p>
        </p:txBody>
      </p:sp>
    </p:spTree>
    <p:extLst>
      <p:ext uri="{BB962C8B-B14F-4D97-AF65-F5344CB8AC3E}">
        <p14:creationId xmlns:p14="http://schemas.microsoft.com/office/powerpoint/2010/main" val="852969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DC24C-DE83-47A3-BA17-C8F119F48D28}" type="slidenum">
              <a:rPr lang="en-US" smtClean="0"/>
              <a:t>34</a:t>
            </a:fld>
            <a:endParaRPr lang="en-US"/>
          </a:p>
        </p:txBody>
      </p:sp>
    </p:spTree>
    <p:extLst>
      <p:ext uri="{BB962C8B-B14F-4D97-AF65-F5344CB8AC3E}">
        <p14:creationId xmlns:p14="http://schemas.microsoft.com/office/powerpoint/2010/main" val="1471742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DC24C-DE83-47A3-BA17-C8F119F48D28}" type="slidenum">
              <a:rPr lang="en-US" smtClean="0"/>
              <a:t>35</a:t>
            </a:fld>
            <a:endParaRPr lang="en-US"/>
          </a:p>
        </p:txBody>
      </p:sp>
    </p:spTree>
    <p:extLst>
      <p:ext uri="{BB962C8B-B14F-4D97-AF65-F5344CB8AC3E}">
        <p14:creationId xmlns:p14="http://schemas.microsoft.com/office/powerpoint/2010/main" val="4182809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DC24C-DE83-47A3-BA17-C8F119F48D28}" type="slidenum">
              <a:rPr lang="en-US" smtClean="0"/>
              <a:t>36</a:t>
            </a:fld>
            <a:endParaRPr lang="en-US"/>
          </a:p>
        </p:txBody>
      </p:sp>
    </p:spTree>
    <p:extLst>
      <p:ext uri="{BB962C8B-B14F-4D97-AF65-F5344CB8AC3E}">
        <p14:creationId xmlns:p14="http://schemas.microsoft.com/office/powerpoint/2010/main" val="16558961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Consistency: data are the same across all replicas</a:t>
            </a:r>
            <a:r>
              <a:rPr lang="en-US" baseline="0" dirty="0"/>
              <a:t> in the cluster</a:t>
            </a:r>
          </a:p>
          <a:p>
            <a:r>
              <a:rPr lang="en-US" baseline="0" dirty="0"/>
              <a:t>Availability: the cluster can be still accessed even if a node goes down</a:t>
            </a:r>
          </a:p>
          <a:p>
            <a:r>
              <a:rPr lang="en-US" baseline="0" dirty="0"/>
              <a:t>Partition tolerance: the cluster can still be access even if a network link goes down</a:t>
            </a:r>
          </a:p>
          <a:p>
            <a:r>
              <a:rPr lang="en-US" baseline="0" dirty="0" err="1"/>
              <a:t>Linearizability</a:t>
            </a:r>
            <a:r>
              <a:rPr lang="en-US" baseline="0" dirty="0"/>
              <a:t>: every read returns the most recent write</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37</a:t>
            </a:fld>
            <a:endParaRPr lang="en-US"/>
          </a:p>
        </p:txBody>
      </p:sp>
    </p:spTree>
    <p:extLst>
      <p:ext uri="{BB962C8B-B14F-4D97-AF65-F5344CB8AC3E}">
        <p14:creationId xmlns:p14="http://schemas.microsoft.com/office/powerpoint/2010/main" val="1428800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DC24C-DE83-47A3-BA17-C8F119F48D28}" type="slidenum">
              <a:rPr lang="en-US" smtClean="0"/>
              <a:t>38</a:t>
            </a:fld>
            <a:endParaRPr lang="en-US"/>
          </a:p>
        </p:txBody>
      </p:sp>
    </p:spTree>
    <p:extLst>
      <p:ext uri="{BB962C8B-B14F-4D97-AF65-F5344CB8AC3E}">
        <p14:creationId xmlns:p14="http://schemas.microsoft.com/office/powerpoint/2010/main" val="39727205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DC24C-DE83-47A3-BA17-C8F119F48D28}" type="slidenum">
              <a:rPr lang="en-US" smtClean="0"/>
              <a:t>39</a:t>
            </a:fld>
            <a:endParaRPr lang="en-US"/>
          </a:p>
        </p:txBody>
      </p:sp>
    </p:spTree>
    <p:extLst>
      <p:ext uri="{BB962C8B-B14F-4D97-AF65-F5344CB8AC3E}">
        <p14:creationId xmlns:p14="http://schemas.microsoft.com/office/powerpoint/2010/main" val="1678405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DC24C-DE83-47A3-BA17-C8F119F48D28}" type="slidenum">
              <a:rPr lang="en-US" smtClean="0"/>
              <a:t>40</a:t>
            </a:fld>
            <a:endParaRPr lang="en-US"/>
          </a:p>
        </p:txBody>
      </p:sp>
    </p:spTree>
    <p:extLst>
      <p:ext uri="{BB962C8B-B14F-4D97-AF65-F5344CB8AC3E}">
        <p14:creationId xmlns:p14="http://schemas.microsoft.com/office/powerpoint/2010/main" val="17730658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CDC24C-DE83-47A3-BA17-C8F119F48D28}" type="slidenum">
              <a:rPr lang="en-US" smtClean="0"/>
              <a:t>41</a:t>
            </a:fld>
            <a:endParaRPr lang="en-US"/>
          </a:p>
        </p:txBody>
      </p:sp>
    </p:spTree>
    <p:extLst>
      <p:ext uri="{BB962C8B-B14F-4D97-AF65-F5344CB8AC3E}">
        <p14:creationId xmlns:p14="http://schemas.microsoft.com/office/powerpoint/2010/main" val="35507209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Arial" charset="0"/>
                <a:ea typeface="+mn-ea"/>
                <a:cs typeface="Arial" charset="0"/>
              </a:rPr>
              <a:t>From </a:t>
            </a:r>
            <a:r>
              <a:rPr lang="en-US" sz="1200" b="1" i="0" kern="1200" dirty="0">
                <a:solidFill>
                  <a:schemeClr val="tx1"/>
                </a:solidFill>
                <a:effectLst/>
                <a:latin typeface="Arial" charset="0"/>
                <a:ea typeface="+mn-ea"/>
                <a:cs typeface="Arial" charset="0"/>
              </a:rPr>
              <a:t> Designing Data-Intensive Applications. The Big Ideas Behind Reliable, Scalable and Maintainable Systems</a:t>
            </a:r>
            <a:endParaRPr lang="en-US" sz="1200" b="0" kern="1200" dirty="0">
              <a:solidFill>
                <a:schemeClr val="tx1"/>
              </a:solidFill>
              <a:effectLst/>
              <a:latin typeface="Arial" charset="0"/>
              <a:ea typeface="+mn-ea"/>
              <a:cs typeface="Arial" charset="0"/>
            </a:endParaRPr>
          </a:p>
          <a:p>
            <a:endParaRPr lang="en-US" sz="1200" b="0" kern="1200" dirty="0">
              <a:solidFill>
                <a:schemeClr val="tx1"/>
              </a:solidFill>
              <a:effectLst/>
              <a:latin typeface="Arial" charset="0"/>
              <a:ea typeface="+mn-ea"/>
              <a:cs typeface="Arial" charset="0"/>
            </a:endParaRPr>
          </a:p>
          <a:p>
            <a:r>
              <a:rPr lang="en-US" sz="1200" b="0" kern="1200" dirty="0">
                <a:solidFill>
                  <a:schemeClr val="tx1"/>
                </a:solidFill>
                <a:effectLst/>
                <a:latin typeface="Arial" charset="0"/>
                <a:ea typeface="+mn-ea"/>
                <a:cs typeface="Arial" charset="0"/>
              </a:rPr>
              <a:t>In this Figure, the initial value of x is 0, and a writer client is updating x to 1 by sending the write to all three replicas (n = 3, </a:t>
            </a:r>
            <a:r>
              <a:rPr lang="en-US" sz="1200" b="0" i="1" kern="1200" dirty="0">
                <a:solidFill>
                  <a:schemeClr val="tx1"/>
                </a:solidFill>
                <a:effectLst/>
                <a:latin typeface="Arial" charset="0"/>
                <a:ea typeface="+mn-ea"/>
                <a:cs typeface="Arial" charset="0"/>
              </a:rPr>
              <a:t>w</a:t>
            </a:r>
            <a:r>
              <a:rPr lang="en-US" sz="1200" b="0" kern="1200" dirty="0">
                <a:solidFill>
                  <a:schemeClr val="tx1"/>
                </a:solidFill>
                <a:effectLst/>
                <a:latin typeface="Arial" charset="0"/>
                <a:ea typeface="+mn-ea"/>
                <a:cs typeface="Arial" charset="0"/>
              </a:rPr>
              <a:t> = 3). Concurrently, client A reads from a quorum of two nodes (r = 2) and sees the new value 1 on one of the nodes. Also concurrently with the write, client B reads from a different quorum of two nodes, and gets back the old value 0 from both.</a:t>
            </a:r>
          </a:p>
          <a:p>
            <a:r>
              <a:rPr lang="en-US" sz="1200" b="0" kern="1200" dirty="0">
                <a:solidFill>
                  <a:schemeClr val="tx1"/>
                </a:solidFill>
                <a:effectLst/>
                <a:latin typeface="Arial" charset="0"/>
                <a:ea typeface="+mn-ea"/>
                <a:cs typeface="Arial" charset="0"/>
              </a:rPr>
              <a:t>The quorum condition is met (w + </a:t>
            </a:r>
            <a:r>
              <a:rPr lang="en-US" sz="1200" b="0" i="1" kern="1200" dirty="0">
                <a:solidFill>
                  <a:schemeClr val="tx1"/>
                </a:solidFill>
                <a:effectLst/>
                <a:latin typeface="Arial" charset="0"/>
                <a:ea typeface="+mn-ea"/>
                <a:cs typeface="Arial" charset="0"/>
              </a:rPr>
              <a:t>r</a:t>
            </a:r>
            <a:r>
              <a:rPr lang="en-US" sz="1200" b="0" kern="1200" dirty="0">
                <a:solidFill>
                  <a:schemeClr val="tx1"/>
                </a:solidFill>
                <a:effectLst/>
                <a:latin typeface="Arial" charset="0"/>
                <a:ea typeface="+mn-ea"/>
                <a:cs typeface="Arial" charset="0"/>
              </a:rPr>
              <a:t> &gt; n), but this execution is nevertheless not linearizable: B’s request begins after A’s request completes, but B returns the old value while A returns the new value. </a:t>
            </a:r>
          </a:p>
          <a:p>
            <a:endParaRPr lang="en-US" sz="1200" b="0" kern="1200" dirty="0">
              <a:solidFill>
                <a:schemeClr val="tx1"/>
              </a:solidFill>
              <a:effectLst/>
              <a:latin typeface="Arial" charset="0"/>
              <a:ea typeface="+mn-ea"/>
              <a:cs typeface="Arial" charset="0"/>
            </a:endParaRPr>
          </a:p>
          <a:p>
            <a:r>
              <a:rPr lang="en-US" sz="1200" b="1" kern="1200" dirty="0">
                <a:solidFill>
                  <a:schemeClr val="tx1"/>
                </a:solidFill>
                <a:effectLst/>
                <a:latin typeface="Arial" charset="0"/>
                <a:ea typeface="+mn-ea"/>
                <a:cs typeface="Arial" charset="0"/>
              </a:rPr>
              <a:t>What do systems do:</a:t>
            </a:r>
          </a:p>
          <a:p>
            <a:r>
              <a:rPr lang="en-US" sz="1200" b="0" kern="1200" dirty="0">
                <a:solidFill>
                  <a:schemeClr val="tx1"/>
                </a:solidFill>
                <a:effectLst/>
                <a:latin typeface="Arial" charset="0"/>
                <a:ea typeface="+mn-ea"/>
                <a:cs typeface="Arial" charset="0"/>
              </a:rPr>
              <a:t>Interestingly, it </a:t>
            </a:r>
            <a:r>
              <a:rPr lang="en-US" sz="1200" b="0" i="1" kern="1200" dirty="0">
                <a:solidFill>
                  <a:schemeClr val="tx1"/>
                </a:solidFill>
                <a:effectLst/>
                <a:latin typeface="Arial" charset="0"/>
                <a:ea typeface="+mn-ea"/>
                <a:cs typeface="Arial" charset="0"/>
              </a:rPr>
              <a:t>is</a:t>
            </a:r>
            <a:r>
              <a:rPr lang="en-US" sz="1200" b="0" kern="1200" dirty="0">
                <a:solidFill>
                  <a:schemeClr val="tx1"/>
                </a:solidFill>
                <a:effectLst/>
                <a:latin typeface="Arial" charset="0"/>
                <a:ea typeface="+mn-ea"/>
                <a:cs typeface="Arial" charset="0"/>
              </a:rPr>
              <a:t> possible to make Dynamo-style quorums linearizable at the cost of reduced performance: a reader must perform read repair synchronously, before returning results to the application, and a writer must read the latest state of a quorum of nodes before sending its writes. However, </a:t>
            </a:r>
            <a:r>
              <a:rPr lang="en-US" sz="1200" b="0" kern="1200" dirty="0" err="1">
                <a:solidFill>
                  <a:schemeClr val="tx1"/>
                </a:solidFill>
                <a:effectLst/>
                <a:latin typeface="Arial" charset="0"/>
                <a:ea typeface="+mn-ea"/>
                <a:cs typeface="Arial" charset="0"/>
              </a:rPr>
              <a:t>Riak</a:t>
            </a:r>
            <a:r>
              <a:rPr lang="en-US" sz="1200" b="0" kern="1200" dirty="0">
                <a:solidFill>
                  <a:schemeClr val="tx1"/>
                </a:solidFill>
                <a:effectLst/>
                <a:latin typeface="Arial" charset="0"/>
                <a:ea typeface="+mn-ea"/>
                <a:cs typeface="Arial" charset="0"/>
              </a:rPr>
              <a:t> does not perform synchronous read repair due to the performance penalty. Cassandra </a:t>
            </a:r>
            <a:r>
              <a:rPr lang="en-US" sz="1200" b="0" i="1" kern="1200" dirty="0">
                <a:solidFill>
                  <a:schemeClr val="tx1"/>
                </a:solidFill>
                <a:effectLst/>
                <a:latin typeface="Arial" charset="0"/>
                <a:ea typeface="+mn-ea"/>
                <a:cs typeface="Arial" charset="0"/>
              </a:rPr>
              <a:t>does</a:t>
            </a:r>
            <a:r>
              <a:rPr lang="en-US" sz="1200" b="0" kern="1200" dirty="0">
                <a:solidFill>
                  <a:schemeClr val="tx1"/>
                </a:solidFill>
                <a:effectLst/>
                <a:latin typeface="Arial" charset="0"/>
                <a:ea typeface="+mn-ea"/>
                <a:cs typeface="Arial" charset="0"/>
              </a:rPr>
              <a:t> wait for read repair to complete on quorum reads, but it loses linearizability if there are multiple concurrent writes to the same key, due to its use of last-write-wins conflict resolution.</a:t>
            </a:r>
          </a:p>
          <a:p>
            <a:r>
              <a:rPr lang="en-US" sz="1200" b="0" kern="1200" dirty="0">
                <a:solidFill>
                  <a:schemeClr val="tx1"/>
                </a:solidFill>
                <a:effectLst/>
                <a:latin typeface="Arial" charset="0"/>
                <a:ea typeface="+mn-ea"/>
                <a:cs typeface="Arial" charset="0"/>
              </a:rPr>
              <a:t>Moreover, only linearizable read and write operations can be implemented in this way; a linearizable compare-and-set operation cannot, because it requires a </a:t>
            </a:r>
            <a:r>
              <a:rPr lang="en-US" sz="1200" b="0" kern="1200">
                <a:solidFill>
                  <a:schemeClr val="tx1"/>
                </a:solidFill>
                <a:effectLst/>
                <a:latin typeface="Arial" charset="0"/>
                <a:ea typeface="+mn-ea"/>
                <a:cs typeface="Arial" charset="0"/>
              </a:rPr>
              <a:t>consensus algorithm.</a:t>
            </a:r>
            <a:endParaRPr lang="en-US" sz="1200" b="0" kern="1200" dirty="0">
              <a:solidFill>
                <a:schemeClr val="tx1"/>
              </a:solidFill>
              <a:effectLst/>
              <a:latin typeface="Arial" charset="0"/>
              <a:ea typeface="+mn-ea"/>
              <a:cs typeface="Arial" charset="0"/>
            </a:endParaRPr>
          </a:p>
          <a:p>
            <a:r>
              <a:rPr lang="en-US" sz="1200" b="0" kern="1200" dirty="0">
                <a:solidFill>
                  <a:schemeClr val="tx1"/>
                </a:solidFill>
                <a:effectLst/>
                <a:latin typeface="Arial" charset="0"/>
                <a:ea typeface="+mn-ea"/>
                <a:cs typeface="Arial" charset="0"/>
              </a:rPr>
              <a:t>In summary, it is safest to assume that a leaderless system with Dynamo-style replication does not provide linearizability.</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49</a:t>
            </a:fld>
            <a:endParaRPr lang="en-US"/>
          </a:p>
        </p:txBody>
      </p:sp>
    </p:spTree>
    <p:extLst>
      <p:ext uri="{BB962C8B-B14F-4D97-AF65-F5344CB8AC3E}">
        <p14:creationId xmlns:p14="http://schemas.microsoft.com/office/powerpoint/2010/main" val="627410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CPUs have access to common memory address space via a fast</a:t>
            </a:r>
            <a:r>
              <a:rPr lang="en-US" baseline="0" dirty="0"/>
              <a:t> interconnect.</a:t>
            </a:r>
          </a:p>
          <a:p>
            <a:r>
              <a:rPr lang="en-US" baseline="0" dirty="0"/>
              <a:t>* Each processor has a global view of all the in-memory data structures</a:t>
            </a:r>
          </a:p>
          <a:p>
            <a:pPr marL="171450" indent="-171450">
              <a:buFont typeface="Arial" panose="020B0604020202020204" pitchFamily="34" charset="0"/>
              <a:buChar char="•"/>
            </a:pPr>
            <a:r>
              <a:rPr lang="en-US" baseline="0" dirty="0"/>
              <a:t>Each DBMS instance on a processor has to “know” about the other instances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Example: Oracle RAC -&gt; network fabric to expose all the (shared) memory to all</a:t>
            </a:r>
          </a:p>
          <a:p>
            <a:pPr marL="0" indent="0">
              <a:buFont typeface="Arial" panose="020B0604020202020204" pitchFamily="34" charset="0"/>
              <a:buNone/>
            </a:pPr>
            <a:r>
              <a:rPr lang="en-US" baseline="0" dirty="0"/>
              <a:t>SQL Server papers on this too</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a:t>
            </a:fld>
            <a:endParaRPr lang="en-US"/>
          </a:p>
        </p:txBody>
      </p:sp>
    </p:spTree>
    <p:extLst>
      <p:ext uri="{BB962C8B-B14F-4D97-AF65-F5344CB8AC3E}">
        <p14:creationId xmlns:p14="http://schemas.microsoft.com/office/powerpoint/2010/main" val="23690041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50</a:t>
            </a:fld>
            <a:endParaRPr lang="en-US"/>
          </a:p>
        </p:txBody>
      </p:sp>
    </p:spTree>
    <p:extLst>
      <p:ext uri="{BB962C8B-B14F-4D97-AF65-F5344CB8AC3E}">
        <p14:creationId xmlns:p14="http://schemas.microsoft.com/office/powerpoint/2010/main" val="22844063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EA7FA-7B3B-4A27-84A4-E6267DFF291C}" type="slidenum">
              <a:rPr lang="en-US" smtClean="0"/>
              <a:t>51</a:t>
            </a:fld>
            <a:endParaRPr lang="en-US"/>
          </a:p>
        </p:txBody>
      </p:sp>
    </p:spTree>
    <p:extLst>
      <p:ext uri="{BB962C8B-B14F-4D97-AF65-F5344CB8AC3E}">
        <p14:creationId xmlns:p14="http://schemas.microsoft.com/office/powerpoint/2010/main" val="1390735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Virtually all cloud storage systems</a:t>
            </a:r>
            <a:r>
              <a:rPr lang="en-US" baseline="0" dirty="0"/>
              <a:t> replicate data on multiple machines for fault-tolerance and performance.  Increasingly, systems use geo-replication to survive whole datacenter loses and ensure that data is close to a globally distributed client base.</a:t>
            </a:r>
            <a:endParaRPr lang="en-US" dirty="0"/>
          </a:p>
        </p:txBody>
      </p:sp>
      <p:sp>
        <p:nvSpPr>
          <p:cNvPr id="4" name="Date Placeholder 3"/>
          <p:cNvSpPr>
            <a:spLocks noGrp="1"/>
          </p:cNvSpPr>
          <p:nvPr>
            <p:ph type="dt" idx="10"/>
          </p:nvPr>
        </p:nvSpPr>
        <p:spPr/>
        <p:txBody>
          <a:bodyPr/>
          <a:lstStyle/>
          <a:p>
            <a:pPr>
              <a:defRPr/>
            </a:pPr>
            <a:fld id="{B9C7715F-9886-4175-B2B7-626E0525A50B}" type="datetime1">
              <a:rPr lang="en-US" smtClean="0"/>
              <a:pPr>
                <a:defRPr/>
              </a:pPr>
              <a:t>5/15/2019</a:t>
            </a:fld>
            <a:endParaRPr lang="en-US"/>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pPr>
                <a:defRPr/>
              </a:pPr>
              <a:t>52</a:t>
            </a:fld>
            <a:endParaRPr lang="en-US"/>
          </a:p>
        </p:txBody>
      </p:sp>
    </p:spTree>
    <p:extLst>
      <p:ext uri="{BB962C8B-B14F-4D97-AF65-F5344CB8AC3E}">
        <p14:creationId xmlns:p14="http://schemas.microsoft.com/office/powerpoint/2010/main" val="3231876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cloud storage systems generally choose between strong consistency and eventual consistency.</a:t>
            </a:r>
          </a:p>
          <a:p>
            <a:endParaRPr lang="en-US" dirty="0"/>
          </a:p>
          <a:p>
            <a:r>
              <a:rPr lang="en-US" dirty="0"/>
              <a:t>Amazon has been pushing</a:t>
            </a:r>
            <a:r>
              <a:rPr lang="en-US" baseline="0" dirty="0"/>
              <a:t> eventual consistency, but offers strong consistency as an option in some services, like </a:t>
            </a:r>
            <a:r>
              <a:rPr lang="en-US" baseline="0" dirty="0" err="1"/>
              <a:t>SimpleDB</a:t>
            </a:r>
            <a:r>
              <a:rPr lang="en-US" baseline="0" dirty="0"/>
              <a:t> and </a:t>
            </a:r>
            <a:r>
              <a:rPr lang="en-US" baseline="0" dirty="0" err="1"/>
              <a:t>DynamoDB</a:t>
            </a:r>
            <a:r>
              <a:rPr lang="en-US" baseline="0" dirty="0"/>
              <a:t>.</a:t>
            </a:r>
          </a:p>
          <a:p>
            <a:endParaRPr lang="en-US" baseline="0" dirty="0"/>
          </a:p>
          <a:p>
            <a:r>
              <a:rPr lang="en-US" baseline="0" dirty="0"/>
              <a:t>Google App Engine started out offering only strong consistency, but later added the option of reading weakly consistent data for those applications that wanted better performance.</a:t>
            </a:r>
          </a:p>
          <a:p>
            <a:endParaRPr lang="en-US" baseline="0" dirty="0"/>
          </a:p>
          <a:p>
            <a:r>
              <a:rPr lang="en-US" baseline="0" dirty="0"/>
              <a:t>Yahoo!’s PNUTS system, which is the underlying technology for many of Yahoo’s services, conceptually offers both eventual and strong consistency, but my understanding is that the strong consistency option was never implemented.</a:t>
            </a:r>
          </a:p>
          <a:p>
            <a:endParaRPr lang="en-US" baseline="0" dirty="0"/>
          </a:p>
          <a:p>
            <a:r>
              <a:rPr lang="en-US" baseline="0" dirty="0"/>
              <a:t>Azure provides only strong consistency reads, although uses eventual consistency for geo-replicated data.</a:t>
            </a:r>
            <a:endParaRPr lang="en-US" dirty="0"/>
          </a:p>
          <a:p>
            <a:endParaRPr lang="en-US" dirty="0"/>
          </a:p>
        </p:txBody>
      </p:sp>
      <p:sp>
        <p:nvSpPr>
          <p:cNvPr id="4" name="Slide Number Placeholder 3"/>
          <p:cNvSpPr>
            <a:spLocks noGrp="1"/>
          </p:cNvSpPr>
          <p:nvPr>
            <p:ph type="sldNum" sz="quarter" idx="10"/>
          </p:nvPr>
        </p:nvSpPr>
        <p:spPr/>
        <p:txBody>
          <a:bodyPr/>
          <a:lstStyle/>
          <a:p>
            <a:fld id="{843EA7FA-7B3B-4A27-84A4-E6267DFF291C}" type="slidenum">
              <a:rPr lang="en-US" smtClean="0"/>
              <a:t>53</a:t>
            </a:fld>
            <a:endParaRPr lang="en-US"/>
          </a:p>
        </p:txBody>
      </p:sp>
    </p:spTree>
    <p:extLst>
      <p:ext uri="{BB962C8B-B14F-4D97-AF65-F5344CB8AC3E}">
        <p14:creationId xmlns:p14="http://schemas.microsoft.com/office/powerpoint/2010/main" val="21267419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lots</a:t>
            </a:r>
            <a:r>
              <a:rPr lang="en-US" baseline="0" dirty="0"/>
              <a:t> of intermediate consistencies have been suggested in the research community.  Most of these have not been used in commercial systems.  Partly, because they are difficult to understand.  Let’s look at some read consistency guarantees that I think are useful and easily described…</a:t>
            </a:r>
            <a:endParaRPr lang="en-US" dirty="0"/>
          </a:p>
        </p:txBody>
      </p:sp>
      <p:sp>
        <p:nvSpPr>
          <p:cNvPr id="4" name="Date Placeholder 3"/>
          <p:cNvSpPr>
            <a:spLocks noGrp="1"/>
          </p:cNvSpPr>
          <p:nvPr>
            <p:ph type="dt" idx="10"/>
          </p:nvPr>
        </p:nvSpPr>
        <p:spPr/>
        <p:txBody>
          <a:bodyPr/>
          <a:lstStyle/>
          <a:p>
            <a:pPr>
              <a:defRPr/>
            </a:pPr>
            <a:fld id="{B9C7715F-9886-4175-B2B7-626E0525A50B}" type="datetime1">
              <a:rPr lang="en-US" smtClean="0"/>
              <a:pPr>
                <a:defRPr/>
              </a:pPr>
              <a:t>5/15/2019</a:t>
            </a:fld>
            <a:endParaRPr lang="en-US"/>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pPr>
                <a:defRPr/>
              </a:pPr>
              <a:t>54</a:t>
            </a:fld>
            <a:endParaRPr lang="en-US"/>
          </a:p>
        </p:txBody>
      </p:sp>
    </p:spTree>
    <p:extLst>
      <p:ext uri="{BB962C8B-B14F-4D97-AF65-F5344CB8AC3E}">
        <p14:creationId xmlns:p14="http://schemas.microsoft.com/office/powerpoint/2010/main" val="32866399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six</a:t>
            </a:r>
            <a:r>
              <a:rPr lang="en-US" baseline="0" dirty="0"/>
              <a:t> consistencies that I like.  Why do I like them?  </a:t>
            </a:r>
          </a:p>
          <a:p>
            <a:r>
              <a:rPr lang="en-US" baseline="0" dirty="0"/>
              <a:t>1. They have simple definitions that focus on the guarantees that are provided to readers.</a:t>
            </a:r>
          </a:p>
          <a:p>
            <a:r>
              <a:rPr lang="en-US" baseline="0" dirty="0"/>
              <a:t>2. They are not tied to particular implementations or failure models.</a:t>
            </a:r>
          </a:p>
          <a:p>
            <a:endParaRPr lang="en-US" baseline="0" dirty="0"/>
          </a:p>
          <a:p>
            <a:r>
              <a:rPr lang="en-US" baseline="0" dirty="0"/>
              <a:t>Each of these offer different consistency/performance/availability trade-offs.</a:t>
            </a:r>
          </a:p>
          <a:p>
            <a:endParaRPr lang="en-US" baseline="0" dirty="0"/>
          </a:p>
          <a:p>
            <a:r>
              <a:rPr lang="en-US" baseline="0" dirty="0"/>
              <a:t>Strong consistency provides the best consistency in that is has the smallest set of allowable responses to a read request.  But it also has the worse potential performance and availability.</a:t>
            </a:r>
          </a:p>
          <a:p>
            <a:endParaRPr lang="en-US" baseline="0" dirty="0"/>
          </a:p>
          <a:p>
            <a:r>
              <a:rPr lang="en-US" baseline="0" dirty="0"/>
              <a:t>Eventual consistency is the weakest consistency guarantee, but offers the highest performance and availability since one can read from any replica.</a:t>
            </a:r>
          </a:p>
          <a:p>
            <a:endParaRPr lang="en-US" baseline="0" dirty="0"/>
          </a:p>
          <a:p>
            <a:r>
              <a:rPr lang="en-US" baseline="0" dirty="0"/>
              <a:t>The other consistencies lie in between, and none is strictly better than any other.</a:t>
            </a:r>
          </a:p>
          <a:p>
            <a:endParaRPr lang="en-US" baseline="0" dirty="0"/>
          </a:p>
          <a:p>
            <a:r>
              <a:rPr lang="en-US" baseline="0" dirty="0"/>
              <a:t>================================</a:t>
            </a:r>
          </a:p>
          <a:p>
            <a:r>
              <a:rPr lang="en-US" b="1" baseline="0" dirty="0"/>
              <a:t>Typical way to provide stronger guarantees [</a:t>
            </a:r>
            <a:r>
              <a:rPr lang="en-US" b="1" baseline="0" dirty="0" err="1"/>
              <a:t>Vogels</a:t>
            </a:r>
            <a:r>
              <a:rPr lang="en-US" b="1" baseline="0" dirty="0"/>
              <a:t>]:</a:t>
            </a:r>
          </a:p>
          <a:p>
            <a:r>
              <a:rPr lang="en-US" baseline="0" dirty="0"/>
              <a:t>Whether or not read-your-writes, session, and monotonic consistency can be achieved depends in general on the "stickiness" of clients to the server that executes the distributed protocol for them. If this is the same server every time, then it is relatively easy to guarantee read-your-writes and monotonic reads. </a:t>
            </a:r>
          </a:p>
          <a:p>
            <a:r>
              <a:rPr lang="en-US" baseline="0" dirty="0"/>
              <a:t>This makes it slightly harder to manage load balancing and fault tolerance, but it is a simple solution. Using sessions, which are sticky, makes this explicit and provides an exposure level that clients can reason about.</a:t>
            </a:r>
          </a:p>
          <a:p>
            <a:r>
              <a:rPr lang="en-US" baseline="0" dirty="0"/>
              <a:t>Sometimes the client implements read-your-writes and monotonic reads. By adding versions on writes, the client discards reads of values with versions that precede the last-seen version. </a:t>
            </a:r>
          </a:p>
        </p:txBody>
      </p:sp>
      <p:sp>
        <p:nvSpPr>
          <p:cNvPr id="4" name="Date Placeholder 3"/>
          <p:cNvSpPr>
            <a:spLocks noGrp="1"/>
          </p:cNvSpPr>
          <p:nvPr>
            <p:ph type="dt" idx="10"/>
          </p:nvPr>
        </p:nvSpPr>
        <p:spPr/>
        <p:txBody>
          <a:bodyPr/>
          <a:lstStyle/>
          <a:p>
            <a:pPr>
              <a:defRPr/>
            </a:pPr>
            <a:fld id="{B9C7715F-9886-4175-B2B7-626E0525A50B}" type="datetime1">
              <a:rPr lang="en-US" smtClean="0"/>
              <a:pPr>
                <a:defRPr/>
              </a:pPr>
              <a:t>5/15/2019</a:t>
            </a:fld>
            <a:endParaRPr lang="en-US"/>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pPr>
                <a:defRPr/>
              </a:pPr>
              <a:t>55</a:t>
            </a:fld>
            <a:endParaRPr lang="en-US"/>
          </a:p>
        </p:txBody>
      </p:sp>
    </p:spTree>
    <p:extLst>
      <p:ext uri="{BB962C8B-B14F-4D97-AF65-F5344CB8AC3E}">
        <p14:creationId xmlns:p14="http://schemas.microsoft.com/office/powerpoint/2010/main" val="29701785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Typical way to provide stronger guarantees [</a:t>
            </a:r>
            <a:r>
              <a:rPr lang="en-US" b="1" baseline="0" dirty="0" err="1"/>
              <a:t>Vogels</a:t>
            </a:r>
            <a:r>
              <a:rPr lang="en-US" b="1" baseline="0" dirty="0"/>
              <a:t>]:</a:t>
            </a:r>
          </a:p>
          <a:p>
            <a:r>
              <a:rPr lang="en-US" baseline="0" dirty="0"/>
              <a:t>Whether or not read-your-writes, session, and monotonic consistency can be achieved depends in general on the "stickiness" of clients to the server that executes the distributed protocol for them. If this is the same server every time, then it is relatively easy to guarantee read-your-writes and monotonic reads. </a:t>
            </a:r>
          </a:p>
          <a:p>
            <a:r>
              <a:rPr lang="en-US" baseline="0" dirty="0"/>
              <a:t>This makes it slightly harder to manage load balancing and fault tolerance, but it is a simple solution. Using sessions, which are sticky, makes this explicit and provides an exposure level that clients can reason about.</a:t>
            </a:r>
          </a:p>
          <a:p>
            <a:r>
              <a:rPr lang="en-US" baseline="0" dirty="0"/>
              <a:t>Sometimes the client implements read-your-writes and monotonic reads. By adding versions on writes, the client discards reads of values with versions that precede the last-seen version. </a:t>
            </a:r>
          </a:p>
          <a:p>
            <a:endParaRPr lang="en-US" dirty="0"/>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56</a:t>
            </a:fld>
            <a:endParaRPr lang="en-US"/>
          </a:p>
        </p:txBody>
      </p:sp>
    </p:spTree>
    <p:extLst>
      <p:ext uri="{BB962C8B-B14F-4D97-AF65-F5344CB8AC3E}">
        <p14:creationId xmlns:p14="http://schemas.microsoft.com/office/powerpoint/2010/main" val="3246879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Typical way to provide stronger guarantees [</a:t>
            </a:r>
            <a:r>
              <a:rPr lang="en-US" b="1" baseline="0" dirty="0" err="1"/>
              <a:t>Vogels</a:t>
            </a:r>
            <a:r>
              <a:rPr lang="en-US" b="1" baseline="0" dirty="0"/>
              <a:t>]:</a:t>
            </a:r>
          </a:p>
          <a:p>
            <a:r>
              <a:rPr lang="en-US" baseline="0" dirty="0"/>
              <a:t>Whether or not read-your-writes, session, and monotonic consistency can be achieved depends in general on the "stickiness" of clients to the server that executes the distributed protocol for them. If this is the same server every time, then it is relatively easy to guarantee read-your-writes and monotonic reads. </a:t>
            </a:r>
          </a:p>
          <a:p>
            <a:r>
              <a:rPr lang="en-US" baseline="0" dirty="0"/>
              <a:t>This makes it slightly harder to manage load balancing and fault tolerance, but it is a simple solution. Using sessions, which are sticky, makes this explicit and provides an exposure level that clients can reason about.</a:t>
            </a:r>
          </a:p>
          <a:p>
            <a:r>
              <a:rPr lang="en-US" baseline="0" dirty="0"/>
              <a:t>Sometimes the client implements read-your-writes and monotonic reads. By adding versions on writes, the client discards reads of values with versions that precede the last-seen version. </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57</a:t>
            </a:fld>
            <a:endParaRPr lang="en-US"/>
          </a:p>
        </p:txBody>
      </p:sp>
    </p:spTree>
    <p:extLst>
      <p:ext uri="{BB962C8B-B14F-4D97-AF65-F5344CB8AC3E}">
        <p14:creationId xmlns:p14="http://schemas.microsoft.com/office/powerpoint/2010/main" val="40532256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Typical way to provide stronger guarantees [</a:t>
            </a:r>
            <a:r>
              <a:rPr lang="en-US" b="1" baseline="0" dirty="0" err="1"/>
              <a:t>Vogels</a:t>
            </a:r>
            <a:r>
              <a:rPr lang="en-US" b="1" baseline="0" dirty="0"/>
              <a:t>]:</a:t>
            </a:r>
          </a:p>
          <a:p>
            <a:r>
              <a:rPr lang="en-US" baseline="0" dirty="0"/>
              <a:t>Whether or not read-your-writes, session, and monotonic consistency can be achieved depends in general on the "stickiness" of clients to the server that executes the distributed protocol for them. If this is the same server every time, then it is relatively easy to guarantee read-your-writes and monotonic reads. </a:t>
            </a:r>
          </a:p>
          <a:p>
            <a:r>
              <a:rPr lang="en-US" baseline="0" dirty="0"/>
              <a:t>This makes it slightly harder to manage load balancing and fault tolerance, but it is a simple solution. Using sessions, which are sticky, makes this explicit and provides an exposure level that clients can reason about.</a:t>
            </a:r>
          </a:p>
          <a:p>
            <a:r>
              <a:rPr lang="en-US" baseline="0" dirty="0"/>
              <a:t>Sometimes the client implements read-your-writes and monotonic reads. By adding versions on writes, the client discards reads of values with versions that precede the last-seen version. </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58</a:t>
            </a:fld>
            <a:endParaRPr lang="en-US"/>
          </a:p>
        </p:txBody>
      </p:sp>
    </p:spTree>
    <p:extLst>
      <p:ext uri="{BB962C8B-B14F-4D97-AF65-F5344CB8AC3E}">
        <p14:creationId xmlns:p14="http://schemas.microsoft.com/office/powerpoint/2010/main" val="29223656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official scorekeeper updates a team’s total score whenever that team scores a run.  She needs to see</a:t>
            </a:r>
            <a:r>
              <a:rPr lang="en-US" baseline="0" dirty="0"/>
              <a:t> strongly consistent data, or she might write the wrong score.  But since she is the only person who performs writes, the read my writes guarantee is sufficient.  This may seem like a subtle distinction, but it could have significant performance consequences.  In particular, the scorekeeper could likely read from any replica, especially if the time is large between runs.</a:t>
            </a:r>
            <a:endParaRPr lang="en-US" dirty="0"/>
          </a:p>
        </p:txBody>
      </p:sp>
      <p:sp>
        <p:nvSpPr>
          <p:cNvPr id="4" name="Date Placeholder 3"/>
          <p:cNvSpPr>
            <a:spLocks noGrp="1"/>
          </p:cNvSpPr>
          <p:nvPr>
            <p:ph type="dt" idx="10"/>
          </p:nvPr>
        </p:nvSpPr>
        <p:spPr/>
        <p:txBody>
          <a:bodyPr/>
          <a:lstStyle/>
          <a:p>
            <a:pPr>
              <a:defRPr/>
            </a:pPr>
            <a:fld id="{B9C7715F-9886-4175-B2B7-626E0525A50B}" type="datetime1">
              <a:rPr lang="en-US" smtClean="0"/>
              <a:pPr>
                <a:defRPr/>
              </a:pPr>
              <a:t>5/15/2019</a:t>
            </a:fld>
            <a:endParaRPr lang="en-US"/>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pPr>
                <a:defRPr/>
              </a:pPr>
              <a:t>62</a:t>
            </a:fld>
            <a:endParaRPr lang="en-US"/>
          </a:p>
        </p:txBody>
      </p:sp>
    </p:spTree>
    <p:extLst>
      <p:ext uri="{BB962C8B-B14F-4D97-AF65-F5344CB8AC3E}">
        <p14:creationId xmlns:p14="http://schemas.microsoft.com/office/powerpoint/2010/main" val="98058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CPUs can access a single logical disk </a:t>
            </a:r>
            <a:r>
              <a:rPr lang="en-US" dirty="0" err="1"/>
              <a:t>directy</a:t>
            </a:r>
            <a:r>
              <a:rPr lang="en-US" dirty="0"/>
              <a:t> via an interconnect, but each have their own private memories.</a:t>
            </a:r>
          </a:p>
          <a:p>
            <a:pPr marL="171450" indent="-171450">
              <a:buFont typeface="Arial" panose="020B0604020202020204" pitchFamily="34" charset="0"/>
              <a:buChar char="•"/>
            </a:pPr>
            <a:r>
              <a:rPr lang="en-US" dirty="0"/>
              <a:t>Can scale execution</a:t>
            </a:r>
            <a:r>
              <a:rPr lang="en-US" baseline="0" dirty="0"/>
              <a:t> layer independently from the storage layer.</a:t>
            </a:r>
          </a:p>
          <a:p>
            <a:pPr marL="171450" indent="-171450">
              <a:buFont typeface="Arial" panose="020B0604020202020204" pitchFamily="34" charset="0"/>
              <a:buChar char="•"/>
            </a:pPr>
            <a:r>
              <a:rPr lang="en-US" baseline="0" dirty="0"/>
              <a:t>Have to send messages between CPUs to learn about their current state.</a:t>
            </a:r>
          </a:p>
          <a:p>
            <a:pPr marL="171450" indent="-171450">
              <a:buFont typeface="Arial" panose="020B0604020202020204" pitchFamily="34" charset="0"/>
              <a:buChar char="•"/>
            </a:pPr>
            <a:endParaRPr lang="en-US" baseline="0" dirty="0"/>
          </a:p>
          <a:p>
            <a:pPr marL="0" indent="0">
              <a:buFont typeface="Arial" panose="020B0604020202020204" pitchFamily="34" charset="0"/>
              <a:buNone/>
            </a:pPr>
            <a:r>
              <a:rPr lang="en-US" baseline="0" dirty="0"/>
              <a:t>Examples: Presto / Impala / </a:t>
            </a:r>
            <a:r>
              <a:rPr lang="en-US" baseline="0" dirty="0" err="1"/>
              <a:t>NuoDB</a:t>
            </a:r>
            <a:r>
              <a:rPr lang="en-US" baseline="0" dirty="0"/>
              <a:t> / Redshift / Hortonworks Stinger / </a:t>
            </a:r>
            <a:r>
              <a:rPr lang="en-US" baseline="0" dirty="0" err="1"/>
              <a:t>Hbase</a:t>
            </a:r>
            <a:r>
              <a:rPr lang="en-US" baseline="0" dirty="0"/>
              <a:t> / Snowflake / Spanner / Aurora</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HDFS can be thought of as a “shared-disk” backend</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5</a:t>
            </a:fld>
            <a:endParaRPr lang="en-US"/>
          </a:p>
        </p:txBody>
      </p:sp>
    </p:spTree>
    <p:extLst>
      <p:ext uri="{BB962C8B-B14F-4D97-AF65-F5344CB8AC3E}">
        <p14:creationId xmlns:p14="http://schemas.microsoft.com/office/powerpoint/2010/main" val="29975900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referee only cares about the score at one point in the game: when the 2</a:t>
            </a:r>
            <a:r>
              <a:rPr lang="en-US" baseline="30000" dirty="0"/>
              <a:t>nd</a:t>
            </a:r>
            <a:r>
              <a:rPr lang="en-US" dirty="0"/>
              <a:t> half is over</a:t>
            </a:r>
            <a:r>
              <a:rPr lang="en-US" baseline="0" dirty="0"/>
              <a:t>.  </a:t>
            </a:r>
            <a:r>
              <a:rPr lang="en-US" dirty="0"/>
              <a:t>The referee needs strong consistency to determine if overtime needs to be played.</a:t>
            </a:r>
          </a:p>
        </p:txBody>
      </p:sp>
      <p:sp>
        <p:nvSpPr>
          <p:cNvPr id="4" name="Date Placeholder 3"/>
          <p:cNvSpPr>
            <a:spLocks noGrp="1"/>
          </p:cNvSpPr>
          <p:nvPr>
            <p:ph type="dt" idx="10"/>
          </p:nvPr>
        </p:nvSpPr>
        <p:spPr/>
        <p:txBody>
          <a:bodyPr/>
          <a:lstStyle/>
          <a:p>
            <a:pPr>
              <a:defRPr/>
            </a:pPr>
            <a:fld id="{B9C7715F-9886-4175-B2B7-626E0525A50B}" type="datetime1">
              <a:rPr lang="en-US" smtClean="0"/>
              <a:pPr>
                <a:defRPr/>
              </a:pPr>
              <a:t>5/15/2019</a:t>
            </a:fld>
            <a:endParaRPr lang="en-US"/>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pPr>
                <a:defRPr/>
              </a:pPr>
              <a:t>63</a:t>
            </a:fld>
            <a:endParaRPr lang="en-US"/>
          </a:p>
        </p:txBody>
      </p:sp>
    </p:spTree>
    <p:extLst>
      <p:ext uri="{BB962C8B-B14F-4D97-AF65-F5344CB8AC3E}">
        <p14:creationId xmlns:p14="http://schemas.microsoft.com/office/powerpoint/2010/main" val="38971863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the home team scores</a:t>
            </a:r>
            <a:r>
              <a:rPr lang="en-US" baseline="0" dirty="0"/>
              <a:t> twice to go ahead 2-0.  The visiting team then scores once to make it 2-1.</a:t>
            </a:r>
          </a:p>
          <a:p>
            <a:endParaRPr lang="en-US" baseline="0" dirty="0"/>
          </a:p>
          <a:p>
            <a:r>
              <a:rPr lang="en-US" baseline="0" dirty="0"/>
              <a:t>The reporter may read the visiting team’s score as 1, and then read the home team’s score as 1.  And report that game as being tied.  When, in fact, the game was never tied!  Need a consistent prefix.</a:t>
            </a:r>
          </a:p>
          <a:p>
            <a:endParaRPr lang="en-US" baseline="0" dirty="0"/>
          </a:p>
          <a:p>
            <a:r>
              <a:rPr lang="en-US" baseline="0" dirty="0"/>
              <a:t>Next time, the score may be reported as 1-0.  Which looks like some team lost a run!  Need monotonic reads.</a:t>
            </a:r>
            <a:endParaRPr lang="en-US" dirty="0"/>
          </a:p>
        </p:txBody>
      </p:sp>
      <p:sp>
        <p:nvSpPr>
          <p:cNvPr id="4" name="Date Placeholder 3"/>
          <p:cNvSpPr>
            <a:spLocks noGrp="1"/>
          </p:cNvSpPr>
          <p:nvPr>
            <p:ph type="dt" idx="10"/>
          </p:nvPr>
        </p:nvSpPr>
        <p:spPr/>
        <p:txBody>
          <a:bodyPr/>
          <a:lstStyle/>
          <a:p>
            <a:pPr>
              <a:defRPr/>
            </a:pPr>
            <a:fld id="{B9C7715F-9886-4175-B2B7-626E0525A50B}" type="datetime1">
              <a:rPr lang="en-US" smtClean="0"/>
              <a:pPr>
                <a:defRPr/>
              </a:pPr>
              <a:t>5/15/2019</a:t>
            </a:fld>
            <a:endParaRPr lang="en-US"/>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pPr>
                <a:defRPr/>
              </a:pPr>
              <a:t>64</a:t>
            </a:fld>
            <a:endParaRPr lang="en-US"/>
          </a:p>
        </p:txBody>
      </p:sp>
    </p:spTree>
    <p:extLst>
      <p:ext uri="{BB962C8B-B14F-4D97-AF65-F5344CB8AC3E}">
        <p14:creationId xmlns:p14="http://schemas.microsoft.com/office/powerpoint/2010/main" val="37925265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writer takes an hour to eat dinner, then eventual consistency is probably good</a:t>
            </a:r>
            <a:r>
              <a:rPr lang="en-US" baseline="0" dirty="0"/>
              <a:t> enough but not guaranteed.</a:t>
            </a:r>
            <a:endParaRPr lang="en-US" dirty="0"/>
          </a:p>
        </p:txBody>
      </p:sp>
      <p:sp>
        <p:nvSpPr>
          <p:cNvPr id="4" name="Date Placeholder 3"/>
          <p:cNvSpPr>
            <a:spLocks noGrp="1"/>
          </p:cNvSpPr>
          <p:nvPr>
            <p:ph type="dt" idx="10"/>
          </p:nvPr>
        </p:nvSpPr>
        <p:spPr/>
        <p:txBody>
          <a:bodyPr/>
          <a:lstStyle/>
          <a:p>
            <a:pPr>
              <a:defRPr/>
            </a:pPr>
            <a:fld id="{B9C7715F-9886-4175-B2B7-626E0525A50B}" type="datetime1">
              <a:rPr lang="en-US" smtClean="0"/>
              <a:pPr>
                <a:defRPr/>
              </a:pPr>
              <a:t>5/15/2019</a:t>
            </a:fld>
            <a:endParaRPr lang="en-US"/>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pPr>
                <a:defRPr/>
              </a:pPr>
              <a:t>65</a:t>
            </a:fld>
            <a:endParaRPr lang="en-US"/>
          </a:p>
        </p:txBody>
      </p:sp>
    </p:spTree>
    <p:extLst>
      <p:ext uri="{BB962C8B-B14F-4D97-AF65-F5344CB8AC3E}">
        <p14:creationId xmlns:p14="http://schemas.microsoft.com/office/powerpoint/2010/main" val="25526803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Wants strong consistency</a:t>
            </a:r>
            <a:r>
              <a:rPr lang="en-US" baseline="0" dirty="0"/>
              <a:t> for both reads, but only needs to perform a strong read in the first case since he did not write that data.</a:t>
            </a:r>
            <a:endParaRPr lang="en-US" dirty="0"/>
          </a:p>
        </p:txBody>
      </p:sp>
      <p:sp>
        <p:nvSpPr>
          <p:cNvPr id="4" name="Date Placeholder 3"/>
          <p:cNvSpPr>
            <a:spLocks noGrp="1"/>
          </p:cNvSpPr>
          <p:nvPr>
            <p:ph type="dt" idx="10"/>
          </p:nvPr>
        </p:nvSpPr>
        <p:spPr/>
        <p:txBody>
          <a:bodyPr/>
          <a:lstStyle/>
          <a:p>
            <a:pPr>
              <a:defRPr/>
            </a:pPr>
            <a:fld id="{B9C7715F-9886-4175-B2B7-626E0525A50B}" type="datetime1">
              <a:rPr lang="en-US" smtClean="0"/>
              <a:pPr>
                <a:defRPr/>
              </a:pPr>
              <a:t>5/15/2019</a:t>
            </a:fld>
            <a:endParaRPr lang="en-US"/>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pPr>
                <a:defRPr/>
              </a:pPr>
              <a:t>66</a:t>
            </a:fld>
            <a:endParaRPr lang="en-US"/>
          </a:p>
        </p:txBody>
      </p:sp>
    </p:spTree>
    <p:extLst>
      <p:ext uri="{BB962C8B-B14F-4D97-AF65-F5344CB8AC3E}">
        <p14:creationId xmlns:p14="http://schemas.microsoft.com/office/powerpoint/2010/main" val="5819421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pPr>
              <a:defRPr/>
            </a:pPr>
            <a:fld id="{B9C7715F-9886-4175-B2B7-626E0525A50B}" type="datetime1">
              <a:rPr lang="en-US" smtClean="0"/>
              <a:pPr>
                <a:defRPr/>
              </a:pPr>
              <a:t>5/15/2019</a:t>
            </a:fld>
            <a:endParaRPr lang="en-US"/>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pPr>
                <a:defRPr/>
              </a:pPr>
              <a:t>67</a:t>
            </a:fld>
            <a:endParaRPr lang="en-US"/>
          </a:p>
        </p:txBody>
      </p:sp>
    </p:spTree>
    <p:extLst>
      <p:ext uri="{BB962C8B-B14F-4D97-AF65-F5344CB8AC3E}">
        <p14:creationId xmlns:p14="http://schemas.microsoft.com/office/powerpoint/2010/main" val="34859479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six</a:t>
            </a:r>
            <a:r>
              <a:rPr lang="en-US" baseline="0" dirty="0"/>
              <a:t> consistencies that I like.  Why do I like them?  </a:t>
            </a:r>
          </a:p>
          <a:p>
            <a:r>
              <a:rPr lang="en-US" baseline="0" dirty="0"/>
              <a:t>1. They have simple definitions that focus on the guarantees that are provided to readers.</a:t>
            </a:r>
          </a:p>
          <a:p>
            <a:r>
              <a:rPr lang="en-US" baseline="0" dirty="0"/>
              <a:t>2. They are not tied to particular implementations or failure models.</a:t>
            </a:r>
          </a:p>
          <a:p>
            <a:endParaRPr lang="en-US" baseline="0" dirty="0"/>
          </a:p>
          <a:p>
            <a:r>
              <a:rPr lang="en-US" baseline="0" dirty="0"/>
              <a:t>Each of these offer different consistency/performance/availability trade-offs.</a:t>
            </a:r>
          </a:p>
          <a:p>
            <a:endParaRPr lang="en-US" baseline="0" dirty="0"/>
          </a:p>
          <a:p>
            <a:r>
              <a:rPr lang="en-US" baseline="0" dirty="0"/>
              <a:t>Strong consistency provides the best consistency in that is has the smallest set of allowable responses to a read request.  But it also has the worse potential performance and availability.</a:t>
            </a:r>
          </a:p>
          <a:p>
            <a:endParaRPr lang="en-US" baseline="0" dirty="0"/>
          </a:p>
          <a:p>
            <a:r>
              <a:rPr lang="en-US" baseline="0" dirty="0"/>
              <a:t>Eventual consistency is the weakest consistency guarantee, but offers the highest performance and availability since one can read from any replica.</a:t>
            </a:r>
          </a:p>
          <a:p>
            <a:endParaRPr lang="en-US" baseline="0" dirty="0"/>
          </a:p>
          <a:p>
            <a:r>
              <a:rPr lang="en-US" baseline="0" dirty="0"/>
              <a:t>The other consistencies lie in between, and none is strictly better than any other.</a:t>
            </a:r>
          </a:p>
          <a:p>
            <a:endParaRPr lang="en-US" baseline="0" dirty="0"/>
          </a:p>
          <a:p>
            <a:r>
              <a:rPr lang="en-US" baseline="0" dirty="0"/>
              <a:t>---------------</a:t>
            </a:r>
          </a:p>
          <a:p>
            <a:r>
              <a:rPr lang="en-US" baseline="0" dirty="0"/>
              <a:t>CP can be implemented in distributed fashion. You do need more state, but it does not enforce “stickiness”</a:t>
            </a:r>
          </a:p>
        </p:txBody>
      </p:sp>
      <p:sp>
        <p:nvSpPr>
          <p:cNvPr id="4" name="Date Placeholder 3"/>
          <p:cNvSpPr>
            <a:spLocks noGrp="1"/>
          </p:cNvSpPr>
          <p:nvPr>
            <p:ph type="dt" idx="10"/>
          </p:nvPr>
        </p:nvSpPr>
        <p:spPr/>
        <p:txBody>
          <a:bodyPr/>
          <a:lstStyle/>
          <a:p>
            <a:pPr>
              <a:defRPr/>
            </a:pPr>
            <a:fld id="{B9C7715F-9886-4175-B2B7-626E0525A50B}" type="datetime1">
              <a:rPr lang="en-US" smtClean="0">
                <a:solidFill>
                  <a:prstClr val="black"/>
                </a:solidFill>
              </a:rPr>
              <a:pPr>
                <a:defRPr/>
              </a:pPr>
              <a:t>5/15/2019</a:t>
            </a:fld>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27CBAA17-1DB6-4328-B20E-7E8132999AB8}" type="slidenum">
              <a:rPr lang="en-US" smtClean="0">
                <a:solidFill>
                  <a:prstClr val="black"/>
                </a:solidFill>
              </a:rPr>
              <a:pPr>
                <a:defRPr/>
              </a:pPr>
              <a:t>68</a:t>
            </a:fld>
            <a:endParaRPr lang="en-US">
              <a:solidFill>
                <a:prstClr val="black"/>
              </a:solidFill>
            </a:endParaRPr>
          </a:p>
        </p:txBody>
      </p:sp>
    </p:spTree>
    <p:extLst>
      <p:ext uri="{BB962C8B-B14F-4D97-AF65-F5344CB8AC3E}">
        <p14:creationId xmlns:p14="http://schemas.microsoft.com/office/powerpoint/2010/main" val="16651546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one best replication scheme.</a:t>
            </a:r>
          </a:p>
          <a:p>
            <a:r>
              <a:rPr lang="en-US" dirty="0"/>
              <a:t>Developers can choose based </a:t>
            </a:r>
            <a:r>
              <a:rPr lang="fr-FR" dirty="0"/>
              <a:t>on application </a:t>
            </a:r>
            <a:r>
              <a:rPr lang="fr-FR" dirty="0" err="1"/>
              <a:t>semantics</a:t>
            </a:r>
            <a:r>
              <a:rPr lang="fr-FR" dirty="0"/>
              <a:t>, user expectations, etc.</a:t>
            </a:r>
          </a:p>
          <a:p>
            <a:r>
              <a:rPr lang="en-US" dirty="0"/>
              <a:t>Can do better than eventual consistency; and better than strong consistency</a:t>
            </a:r>
          </a:p>
          <a:p>
            <a:r>
              <a:rPr lang="en-US" dirty="0"/>
              <a:t>Tools for predicting performance for a selected consistency</a:t>
            </a:r>
          </a:p>
          <a:p>
            <a:r>
              <a:rPr lang="en-US" dirty="0"/>
              <a:t>e.g. incorporating consistency and performance in SLAs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823FCA9-D107-465A-A6AE-7A58C231BF85}" type="slidenum">
              <a:rPr lang="en-US" smtClean="0"/>
              <a:t>69</a:t>
            </a:fld>
            <a:endParaRPr lang="en-US"/>
          </a:p>
        </p:txBody>
      </p:sp>
    </p:spTree>
    <p:extLst>
      <p:ext uri="{BB962C8B-B14F-4D97-AF65-F5344CB8AC3E}">
        <p14:creationId xmlns:p14="http://schemas.microsoft.com/office/powerpoint/2010/main" val="5851439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r>
              <a:rPr lang="en-US" dirty="0"/>
              <a:t>Potential question: what if the list of versions blow up</a:t>
            </a:r>
          </a:p>
          <a:p>
            <a:r>
              <a:rPr lang="en-US" dirty="0"/>
              <a:t>Answer:</a:t>
            </a:r>
            <a:r>
              <a:rPr lang="en-US" baseline="0" dirty="0"/>
              <a:t> </a:t>
            </a:r>
            <a:r>
              <a:rPr lang="en-US" baseline="0" dirty="0" err="1"/>
              <a:t>reconcilation</a:t>
            </a:r>
            <a:r>
              <a:rPr lang="en-US" baseline="0" dirty="0"/>
              <a:t> ignores the versions that are completely overwritten. In our example, the first set of updates of Process A and Process B, x</a:t>
            </a:r>
            <a:r>
              <a:rPr lang="en-US" baseline="-25000" dirty="0"/>
              <a:t>0</a:t>
            </a:r>
            <a:r>
              <a:rPr lang="en-US" baseline="0" dirty="0"/>
              <a:t> has been ignored, since </a:t>
            </a:r>
            <a:r>
              <a:rPr lang="en-US" baseline="0" dirty="0" err="1"/>
              <a:t>x</a:t>
            </a:r>
            <a:r>
              <a:rPr lang="en-US" baseline="-25000" dirty="0" err="1"/>
              <a:t>A</a:t>
            </a:r>
            <a:r>
              <a:rPr lang="en-US" baseline="-25000" dirty="0"/>
              <a:t> </a:t>
            </a:r>
            <a:r>
              <a:rPr lang="en-US" baseline="0" dirty="0"/>
              <a:t>and </a:t>
            </a:r>
            <a:r>
              <a:rPr lang="en-US" baseline="0" dirty="0" err="1"/>
              <a:t>x</a:t>
            </a:r>
            <a:r>
              <a:rPr lang="en-US" baseline="-25000" dirty="0" err="1"/>
              <a:t>B</a:t>
            </a:r>
            <a:r>
              <a:rPr lang="en-US" baseline="0" dirty="0"/>
              <a:t> have completely overwritten it. Dynamo paper says that this problem has not been surfaced in production (see Section 4.4, last paragraph).</a:t>
            </a:r>
            <a:endParaRPr lang="en-US" dirty="0"/>
          </a:p>
        </p:txBody>
      </p:sp>
      <p:sp>
        <p:nvSpPr>
          <p:cNvPr id="4" name="Slide Number Placeholder 3"/>
          <p:cNvSpPr>
            <a:spLocks noGrp="1"/>
          </p:cNvSpPr>
          <p:nvPr>
            <p:ph type="sldNum" sz="quarter" idx="10"/>
          </p:nvPr>
        </p:nvSpPr>
        <p:spPr/>
        <p:txBody>
          <a:bodyPr/>
          <a:lstStyle/>
          <a:p>
            <a:fld id="{D6CDC24C-DE83-47A3-BA17-C8F119F48D28}" type="slidenum">
              <a:rPr lang="en-US" smtClean="0"/>
              <a:t>77</a:t>
            </a:fld>
            <a:endParaRPr lang="en-US"/>
          </a:p>
        </p:txBody>
      </p:sp>
    </p:spTree>
    <p:extLst>
      <p:ext uri="{BB962C8B-B14F-4D97-AF65-F5344CB8AC3E}">
        <p14:creationId xmlns:p14="http://schemas.microsoft.com/office/powerpoint/2010/main" val="3896592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57238"/>
            <a:ext cx="6607175" cy="3717925"/>
          </a:xfrm>
        </p:spPr>
      </p:sp>
      <p:sp>
        <p:nvSpPr>
          <p:cNvPr id="3" name="Notes Placeholder 2"/>
          <p:cNvSpPr>
            <a:spLocks noGrp="1"/>
          </p:cNvSpPr>
          <p:nvPr>
            <p:ph type="body" idx="1"/>
          </p:nvPr>
        </p:nvSpPr>
        <p:spPr/>
        <p:txBody>
          <a:bodyPr/>
          <a:lstStyle/>
          <a:p>
            <a:r>
              <a:rPr lang="fr-CH" dirty="0" err="1"/>
              <a:t>Each</a:t>
            </a:r>
            <a:r>
              <a:rPr lang="fr-CH" dirty="0"/>
              <a:t> DBMS instance has </a:t>
            </a:r>
            <a:r>
              <a:rPr lang="fr-CH" dirty="0" err="1"/>
              <a:t>its</a:t>
            </a:r>
            <a:r>
              <a:rPr lang="fr-CH" baseline="0" dirty="0"/>
              <a:t> </a:t>
            </a:r>
            <a:r>
              <a:rPr lang="fr-CH" baseline="0" dirty="0" err="1"/>
              <a:t>own</a:t>
            </a:r>
            <a:r>
              <a:rPr lang="fr-CH" baseline="0" dirty="0"/>
              <a:t> CPU, memory, and </a:t>
            </a:r>
            <a:r>
              <a:rPr lang="fr-CH" baseline="0" dirty="0" err="1"/>
              <a:t>disk</a:t>
            </a:r>
            <a:r>
              <a:rPr lang="fr-CH" baseline="0" dirty="0"/>
              <a:t>.</a:t>
            </a:r>
          </a:p>
          <a:p>
            <a:r>
              <a:rPr lang="fr-CH" baseline="0" dirty="0" err="1"/>
              <a:t>Nodes</a:t>
            </a:r>
            <a:r>
              <a:rPr lang="fr-CH" baseline="0" dirty="0"/>
              <a:t> </a:t>
            </a:r>
            <a:r>
              <a:rPr lang="fr-CH" baseline="0" dirty="0" err="1"/>
              <a:t>only</a:t>
            </a:r>
            <a:r>
              <a:rPr lang="fr-CH" baseline="0" dirty="0"/>
              <a:t> </a:t>
            </a:r>
            <a:r>
              <a:rPr lang="fr-CH" baseline="0" dirty="0" err="1"/>
              <a:t>communicate</a:t>
            </a:r>
            <a:r>
              <a:rPr lang="fr-CH" baseline="0" dirty="0"/>
              <a:t> </a:t>
            </a:r>
            <a:r>
              <a:rPr lang="fr-CH" baseline="0" dirty="0" err="1"/>
              <a:t>with</a:t>
            </a:r>
            <a:r>
              <a:rPr lang="fr-CH" baseline="0" dirty="0"/>
              <a:t> </a:t>
            </a:r>
            <a:r>
              <a:rPr lang="fr-CH" baseline="0" dirty="0" err="1"/>
              <a:t>each</a:t>
            </a:r>
            <a:r>
              <a:rPr lang="fr-CH" baseline="0" dirty="0"/>
              <a:t> </a:t>
            </a:r>
            <a:r>
              <a:rPr lang="fr-CH" baseline="0" dirty="0" err="1"/>
              <a:t>other</a:t>
            </a:r>
            <a:r>
              <a:rPr lang="fr-CH" baseline="0" dirty="0"/>
              <a:t> via network</a:t>
            </a:r>
          </a:p>
          <a:p>
            <a:pPr marL="171450" indent="-171450">
              <a:buFont typeface="Arial" panose="020B0604020202020204" pitchFamily="34" charset="0"/>
              <a:buChar char="•"/>
            </a:pPr>
            <a:r>
              <a:rPr lang="fr-CH" baseline="0" dirty="0" err="1"/>
              <a:t>Easy</a:t>
            </a:r>
            <a:r>
              <a:rPr lang="fr-CH" baseline="0" dirty="0"/>
              <a:t> to </a:t>
            </a:r>
            <a:r>
              <a:rPr lang="fr-CH" baseline="0" dirty="0" err="1"/>
              <a:t>increase</a:t>
            </a:r>
            <a:r>
              <a:rPr lang="fr-CH" baseline="0" dirty="0"/>
              <a:t> </a:t>
            </a:r>
            <a:r>
              <a:rPr lang="fr-CH" baseline="0" dirty="0" err="1"/>
              <a:t>capacity</a:t>
            </a:r>
            <a:endParaRPr lang="fr-CH" baseline="0" dirty="0"/>
          </a:p>
          <a:p>
            <a:pPr marL="171450" indent="-171450">
              <a:buFont typeface="Arial" panose="020B0604020202020204" pitchFamily="34" charset="0"/>
              <a:buChar char="•"/>
            </a:pPr>
            <a:r>
              <a:rPr lang="fr-CH" baseline="0" dirty="0"/>
              <a:t>Hard to </a:t>
            </a:r>
            <a:r>
              <a:rPr lang="fr-CH" baseline="0" dirty="0" err="1"/>
              <a:t>ensure</a:t>
            </a:r>
            <a:r>
              <a:rPr lang="fr-CH" baseline="0" dirty="0"/>
              <a:t> </a:t>
            </a:r>
            <a:r>
              <a:rPr lang="fr-CH" baseline="0" dirty="0" err="1"/>
              <a:t>consistency</a:t>
            </a:r>
            <a:endParaRPr lang="fr-CH" baseline="0" dirty="0"/>
          </a:p>
          <a:p>
            <a:pPr marL="171450" indent="-171450">
              <a:buFont typeface="Arial" panose="020B0604020202020204" pitchFamily="34" charset="0"/>
              <a:buChar char="•"/>
            </a:pPr>
            <a:endParaRPr lang="fr-CH" baseline="0" dirty="0"/>
          </a:p>
          <a:p>
            <a:pPr marL="0" indent="0">
              <a:buFont typeface="Arial" panose="020B0604020202020204" pitchFamily="34" charset="0"/>
              <a:buNone/>
            </a:pPr>
            <a:r>
              <a:rPr lang="fr-CH" baseline="0" dirty="0" err="1"/>
              <a:t>Examples</a:t>
            </a:r>
            <a:r>
              <a:rPr lang="fr-CH" baseline="0" dirty="0"/>
              <a:t>: </a:t>
            </a:r>
            <a:r>
              <a:rPr lang="fr-CH" baseline="0" dirty="0" err="1"/>
              <a:t>MongoDB</a:t>
            </a:r>
            <a:r>
              <a:rPr lang="fr-CH" baseline="0" dirty="0"/>
              <a:t> / </a:t>
            </a:r>
            <a:r>
              <a:rPr lang="fr-CH" baseline="0" dirty="0" err="1"/>
              <a:t>cassandra</a:t>
            </a:r>
            <a:r>
              <a:rPr lang="fr-CH" baseline="0" dirty="0"/>
              <a:t> / </a:t>
            </a:r>
            <a:r>
              <a:rPr lang="fr-CH" baseline="0" dirty="0" err="1"/>
              <a:t>greenplum</a:t>
            </a:r>
            <a:r>
              <a:rPr lang="fr-CH" baseline="0" dirty="0"/>
              <a:t> / </a:t>
            </a:r>
            <a:r>
              <a:rPr lang="fr-CH" baseline="0" dirty="0" err="1"/>
              <a:t>memsql</a:t>
            </a:r>
            <a:r>
              <a:rPr lang="fr-CH" baseline="0" dirty="0"/>
              <a:t> / </a:t>
            </a:r>
            <a:r>
              <a:rPr lang="fr-CH" baseline="0" dirty="0" err="1"/>
              <a:t>coucbase</a:t>
            </a:r>
            <a:r>
              <a:rPr lang="fr-CH" baseline="0" dirty="0"/>
              <a:t> / </a:t>
            </a:r>
            <a:r>
              <a:rPr lang="fr-CH" baseline="0" dirty="0" err="1"/>
              <a:t>vertica</a:t>
            </a:r>
            <a:endParaRPr lang="fr-CH" dirty="0"/>
          </a:p>
        </p:txBody>
      </p:sp>
      <p:sp>
        <p:nvSpPr>
          <p:cNvPr id="4" name="Slide Number Placeholder 3"/>
          <p:cNvSpPr>
            <a:spLocks noGrp="1"/>
          </p:cNvSpPr>
          <p:nvPr>
            <p:ph type="sldNum" sz="quarter" idx="10"/>
          </p:nvPr>
        </p:nvSpPr>
        <p:spPr/>
        <p:txBody>
          <a:bodyPr/>
          <a:lstStyle/>
          <a:p>
            <a:pPr>
              <a:defRPr/>
            </a:pPr>
            <a:fld id="{42D86636-E981-418D-9E3D-37A9D56017BF}" type="slidenum">
              <a:rPr lang="en-US" smtClean="0"/>
              <a:pPr>
                <a:defRPr/>
              </a:pPr>
              <a:t>6</a:t>
            </a:fld>
            <a:endParaRPr lang="en-US"/>
          </a:p>
        </p:txBody>
      </p:sp>
    </p:spTree>
    <p:extLst>
      <p:ext uri="{BB962C8B-B14F-4D97-AF65-F5344CB8AC3E}">
        <p14:creationId xmlns:p14="http://schemas.microsoft.com/office/powerpoint/2010/main" val="1352633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2B018A-536A-4E95-B27E-3171BA8DAA5E}" type="slidenum">
              <a:rPr lang="en-US" smtClean="0"/>
              <a:pPr/>
              <a:t>8</a:t>
            </a:fld>
            <a:endParaRPr lang="en-US"/>
          </a:p>
        </p:txBody>
      </p:sp>
    </p:spTree>
    <p:extLst>
      <p:ext uri="{BB962C8B-B14F-4D97-AF65-F5344CB8AC3E}">
        <p14:creationId xmlns:p14="http://schemas.microsoft.com/office/powerpoint/2010/main" val="3722820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t>
            </a:r>
          </a:p>
          <a:p>
            <a:endParaRPr lang="en-US" dirty="0"/>
          </a:p>
          <a:p>
            <a:r>
              <a:rPr lang="en-US" dirty="0"/>
              <a:t>When multiple operations can happen on a single object at the same time, we need some coordination.</a:t>
            </a:r>
          </a:p>
          <a:p>
            <a:endParaRPr lang="en-US" dirty="0"/>
          </a:p>
          <a:p>
            <a:r>
              <a:rPr lang="en-US" dirty="0"/>
              <a:t>When a transaction requires coordination we can have two approaches:</a:t>
            </a:r>
          </a:p>
          <a:p>
            <a:r>
              <a:rPr lang="en-US" dirty="0"/>
              <a:t>A centralized one</a:t>
            </a:r>
          </a:p>
          <a:p>
            <a:r>
              <a:rPr lang="en-US" dirty="0"/>
              <a:t>And a decentralized one</a:t>
            </a:r>
          </a:p>
        </p:txBody>
      </p:sp>
      <p:sp>
        <p:nvSpPr>
          <p:cNvPr id="4" name="Slide Number Placeholder 3"/>
          <p:cNvSpPr>
            <a:spLocks noGrp="1"/>
          </p:cNvSpPr>
          <p:nvPr>
            <p:ph type="sldNum" sz="quarter" idx="5"/>
          </p:nvPr>
        </p:nvSpPr>
        <p:spPr/>
        <p:txBody>
          <a:bodyPr/>
          <a:lstStyle/>
          <a:p>
            <a:fld id="{AA2B018A-536A-4E95-B27E-3171BA8DAA5E}" type="slidenum">
              <a:rPr lang="en-US" smtClean="0"/>
              <a:pPr/>
              <a:t>9</a:t>
            </a:fld>
            <a:endParaRPr lang="en-US"/>
          </a:p>
        </p:txBody>
      </p:sp>
    </p:spTree>
    <p:extLst>
      <p:ext uri="{BB962C8B-B14F-4D97-AF65-F5344CB8AC3E}">
        <p14:creationId xmlns:p14="http://schemas.microsoft.com/office/powerpoint/2010/main" val="17377443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Network Communication Overhead =&gt; Increased lock duration</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10</a:t>
            </a:fld>
            <a:endParaRPr lang="en-US"/>
          </a:p>
        </p:txBody>
      </p:sp>
    </p:spTree>
    <p:extLst>
      <p:ext uri="{BB962C8B-B14F-4D97-AF65-F5344CB8AC3E}">
        <p14:creationId xmlns:p14="http://schemas.microsoft.com/office/powerpoint/2010/main" val="15142703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914400" y="2130426"/>
            <a:ext cx="10363200" cy="1470025"/>
          </a:xfrm>
        </p:spPr>
        <p:txBody>
          <a:bodyPr/>
          <a:lstStyle>
            <a:lvl1pPr>
              <a:defRPr/>
            </a:lvl1pPr>
          </a:lstStyle>
          <a:p>
            <a:r>
              <a:rPr lang="en-US"/>
              <a:t>Click to edit Master title style</a:t>
            </a:r>
          </a:p>
        </p:txBody>
      </p:sp>
      <p:sp>
        <p:nvSpPr>
          <p:cNvPr id="13315" name="Rectangle 3"/>
          <p:cNvSpPr>
            <a:spLocks noGrp="1" noChangeArrowheads="1"/>
          </p:cNvSpPr>
          <p:nvPr>
            <p:ph type="subTitle" idx="1"/>
          </p:nvPr>
        </p:nvSpPr>
        <p:spPr>
          <a:xfrm>
            <a:off x="914400" y="3886200"/>
            <a:ext cx="10363200" cy="1752600"/>
          </a:xfrm>
        </p:spPr>
        <p:txBody>
          <a:bodyPr/>
          <a:lstStyle>
            <a:lvl1pPr marL="0" indent="0">
              <a:buFontTx/>
              <a:buNone/>
              <a:defRPr/>
            </a:lvl1pPr>
          </a:lstStyle>
          <a:p>
            <a:r>
              <a:rPr lang="en-US"/>
              <a:t>Click to edit Master subtitle style</a:t>
            </a:r>
          </a:p>
        </p:txBody>
      </p:sp>
      <p:grpSp>
        <p:nvGrpSpPr>
          <p:cNvPr id="13319" name="Group 7"/>
          <p:cNvGrpSpPr>
            <a:grpSpLocks noChangeAspect="1"/>
          </p:cNvGrpSpPr>
          <p:nvPr/>
        </p:nvGrpSpPr>
        <p:grpSpPr bwMode="auto">
          <a:xfrm>
            <a:off x="9550401" y="6096000"/>
            <a:ext cx="2120900" cy="457200"/>
            <a:chOff x="3269" y="1445"/>
            <a:chExt cx="1680" cy="482"/>
          </a:xfrm>
        </p:grpSpPr>
        <p:sp>
          <p:nvSpPr>
            <p:cNvPr id="13320" name="Rectangle 8"/>
            <p:cNvSpPr>
              <a:spLocks noChangeAspect="1" noChangeArrowheads="1"/>
            </p:cNvSpPr>
            <p:nvPr userDrawn="1"/>
          </p:nvSpPr>
          <p:spPr bwMode="auto">
            <a:xfrm>
              <a:off x="3269" y="1445"/>
              <a:ext cx="1680" cy="480"/>
            </a:xfrm>
            <a:prstGeom prst="rect">
              <a:avLst/>
            </a:prstGeom>
            <a:solidFill>
              <a:srgbClr val="FFFFFF"/>
            </a:solidFill>
            <a:ln w="9525">
              <a:noFill/>
              <a:miter lim="800000"/>
              <a:headEnd/>
              <a:tailEnd/>
            </a:ln>
          </p:spPr>
          <p:txBody>
            <a:bodyPr/>
            <a:lstStyle/>
            <a:p>
              <a:endParaRPr lang="en-US" sz="2400"/>
            </a:p>
          </p:txBody>
        </p:sp>
        <p:sp>
          <p:nvSpPr>
            <p:cNvPr id="13321" name="Freeform 9"/>
            <p:cNvSpPr>
              <a:spLocks noChangeAspect="1"/>
            </p:cNvSpPr>
            <p:nvPr userDrawn="1"/>
          </p:nvSpPr>
          <p:spPr bwMode="auto">
            <a:xfrm>
              <a:off x="3269" y="1445"/>
              <a:ext cx="545" cy="480"/>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sz="2400"/>
            </a:p>
          </p:txBody>
        </p:sp>
        <p:sp>
          <p:nvSpPr>
            <p:cNvPr id="13322" name="Freeform 10"/>
            <p:cNvSpPr>
              <a:spLocks noChangeAspect="1"/>
            </p:cNvSpPr>
            <p:nvPr userDrawn="1"/>
          </p:nvSpPr>
          <p:spPr bwMode="auto">
            <a:xfrm>
              <a:off x="4397" y="1445"/>
              <a:ext cx="552" cy="480"/>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sz="2400"/>
            </a:p>
          </p:txBody>
        </p:sp>
        <p:sp>
          <p:nvSpPr>
            <p:cNvPr id="13323" name="Freeform 11"/>
            <p:cNvSpPr>
              <a:spLocks noChangeAspect="1"/>
            </p:cNvSpPr>
            <p:nvPr userDrawn="1"/>
          </p:nvSpPr>
          <p:spPr bwMode="auto">
            <a:xfrm>
              <a:off x="3797" y="1445"/>
              <a:ext cx="121" cy="482"/>
            </a:xfrm>
            <a:custGeom>
              <a:avLst/>
              <a:gdLst/>
              <a:ahLst/>
              <a:cxnLst>
                <a:cxn ang="0">
                  <a:pos x="63" y="0"/>
                </a:cxn>
                <a:cxn ang="0">
                  <a:pos x="121" y="0"/>
                </a:cxn>
                <a:cxn ang="0">
                  <a:pos x="120" y="2"/>
                </a:cxn>
                <a:cxn ang="0">
                  <a:pos x="118" y="4"/>
                </a:cxn>
                <a:cxn ang="0">
                  <a:pos x="115" y="11"/>
                </a:cxn>
                <a:cxn ang="0">
                  <a:pos x="111" y="18"/>
                </a:cxn>
                <a:cxn ang="0">
                  <a:pos x="106" y="29"/>
                </a:cxn>
                <a:cxn ang="0">
                  <a:pos x="101" y="41"/>
                </a:cxn>
                <a:cxn ang="0">
                  <a:pos x="95" y="54"/>
                </a:cxn>
                <a:cxn ang="0">
                  <a:pos x="89" y="68"/>
                </a:cxn>
                <a:cxn ang="0">
                  <a:pos x="84" y="84"/>
                </a:cxn>
                <a:cxn ang="0">
                  <a:pos x="78" y="101"/>
                </a:cxn>
                <a:cxn ang="0">
                  <a:pos x="72" y="118"/>
                </a:cxn>
                <a:cxn ang="0">
                  <a:pos x="67" y="137"/>
                </a:cxn>
                <a:cxn ang="0">
                  <a:pos x="63" y="156"/>
                </a:cxn>
                <a:cxn ang="0">
                  <a:pos x="60" y="175"/>
                </a:cxn>
                <a:cxn ang="0">
                  <a:pos x="58" y="194"/>
                </a:cxn>
                <a:cxn ang="0">
                  <a:pos x="56" y="213"/>
                </a:cxn>
                <a:cxn ang="0">
                  <a:pos x="114" y="213"/>
                </a:cxn>
                <a:cxn ang="0">
                  <a:pos x="114" y="263"/>
                </a:cxn>
                <a:cxn ang="0">
                  <a:pos x="54" y="263"/>
                </a:cxn>
                <a:cxn ang="0">
                  <a:pos x="54" y="279"/>
                </a:cxn>
                <a:cxn ang="0">
                  <a:pos x="55" y="291"/>
                </a:cxn>
                <a:cxn ang="0">
                  <a:pos x="56" y="304"/>
                </a:cxn>
                <a:cxn ang="0">
                  <a:pos x="59" y="321"/>
                </a:cxn>
                <a:cxn ang="0">
                  <a:pos x="63" y="339"/>
                </a:cxn>
                <a:cxn ang="0">
                  <a:pos x="67" y="359"/>
                </a:cxn>
                <a:cxn ang="0">
                  <a:pos x="74" y="382"/>
                </a:cxn>
                <a:cxn ang="0">
                  <a:pos x="82" y="405"/>
                </a:cxn>
                <a:cxn ang="0">
                  <a:pos x="93" y="430"/>
                </a:cxn>
                <a:cxn ang="0">
                  <a:pos x="105" y="456"/>
                </a:cxn>
                <a:cxn ang="0">
                  <a:pos x="121" y="482"/>
                </a:cxn>
                <a:cxn ang="0">
                  <a:pos x="63" y="482"/>
                </a:cxn>
                <a:cxn ang="0">
                  <a:pos x="62" y="481"/>
                </a:cxn>
                <a:cxn ang="0">
                  <a:pos x="57" y="473"/>
                </a:cxn>
                <a:cxn ang="0">
                  <a:pos x="53" y="466"/>
                </a:cxn>
                <a:cxn ang="0">
                  <a:pos x="48" y="458"/>
                </a:cxn>
                <a:cxn ang="0">
                  <a:pos x="43" y="447"/>
                </a:cxn>
                <a:cxn ang="0">
                  <a:pos x="37" y="435"/>
                </a:cxn>
                <a:cxn ang="0">
                  <a:pos x="31" y="421"/>
                </a:cxn>
                <a:cxn ang="0">
                  <a:pos x="26" y="404"/>
                </a:cxn>
                <a:cxn ang="0">
                  <a:pos x="20" y="387"/>
                </a:cxn>
                <a:cxn ang="0">
                  <a:pos x="15" y="368"/>
                </a:cxn>
                <a:cxn ang="0">
                  <a:pos x="10" y="348"/>
                </a:cxn>
                <a:cxn ang="0">
                  <a:pos x="6" y="326"/>
                </a:cxn>
                <a:cxn ang="0">
                  <a:pos x="3" y="303"/>
                </a:cxn>
                <a:cxn ang="0">
                  <a:pos x="1" y="279"/>
                </a:cxn>
                <a:cxn ang="0">
                  <a:pos x="0" y="252"/>
                </a:cxn>
                <a:cxn ang="0">
                  <a:pos x="1" y="224"/>
                </a:cxn>
                <a:cxn ang="0">
                  <a:pos x="4" y="196"/>
                </a:cxn>
                <a:cxn ang="0">
                  <a:pos x="8" y="166"/>
                </a:cxn>
                <a:cxn ang="0">
                  <a:pos x="14" y="134"/>
                </a:cxn>
                <a:cxn ang="0">
                  <a:pos x="23" y="103"/>
                </a:cxn>
                <a:cxn ang="0">
                  <a:pos x="33" y="70"/>
                </a:cxn>
                <a:cxn ang="0">
                  <a:pos x="47" y="35"/>
                </a:cxn>
                <a:cxn ang="0">
                  <a:pos x="63" y="0"/>
                </a:cxn>
              </a:cxnLst>
              <a:rect l="0" t="0" r="r" b="b"/>
              <a:pathLst>
                <a:path w="121" h="482">
                  <a:moveTo>
                    <a:pt x="63" y="0"/>
                  </a:moveTo>
                  <a:lnTo>
                    <a:pt x="121" y="0"/>
                  </a:lnTo>
                  <a:lnTo>
                    <a:pt x="120" y="2"/>
                  </a:lnTo>
                  <a:lnTo>
                    <a:pt x="118" y="4"/>
                  </a:lnTo>
                  <a:lnTo>
                    <a:pt x="115" y="11"/>
                  </a:lnTo>
                  <a:lnTo>
                    <a:pt x="111" y="18"/>
                  </a:lnTo>
                  <a:lnTo>
                    <a:pt x="106" y="29"/>
                  </a:lnTo>
                  <a:lnTo>
                    <a:pt x="101" y="41"/>
                  </a:lnTo>
                  <a:lnTo>
                    <a:pt x="95" y="54"/>
                  </a:lnTo>
                  <a:lnTo>
                    <a:pt x="89" y="68"/>
                  </a:lnTo>
                  <a:lnTo>
                    <a:pt x="84" y="84"/>
                  </a:lnTo>
                  <a:lnTo>
                    <a:pt x="78" y="101"/>
                  </a:lnTo>
                  <a:lnTo>
                    <a:pt x="72" y="118"/>
                  </a:lnTo>
                  <a:lnTo>
                    <a:pt x="67" y="137"/>
                  </a:lnTo>
                  <a:lnTo>
                    <a:pt x="63" y="156"/>
                  </a:lnTo>
                  <a:lnTo>
                    <a:pt x="60" y="175"/>
                  </a:lnTo>
                  <a:lnTo>
                    <a:pt x="58" y="194"/>
                  </a:lnTo>
                  <a:lnTo>
                    <a:pt x="56" y="213"/>
                  </a:lnTo>
                  <a:lnTo>
                    <a:pt x="114" y="213"/>
                  </a:lnTo>
                  <a:lnTo>
                    <a:pt x="114" y="263"/>
                  </a:lnTo>
                  <a:lnTo>
                    <a:pt x="54" y="263"/>
                  </a:lnTo>
                  <a:lnTo>
                    <a:pt x="54" y="279"/>
                  </a:lnTo>
                  <a:lnTo>
                    <a:pt x="55" y="291"/>
                  </a:lnTo>
                  <a:lnTo>
                    <a:pt x="56" y="304"/>
                  </a:lnTo>
                  <a:lnTo>
                    <a:pt x="59" y="321"/>
                  </a:lnTo>
                  <a:lnTo>
                    <a:pt x="63" y="339"/>
                  </a:lnTo>
                  <a:lnTo>
                    <a:pt x="67" y="359"/>
                  </a:lnTo>
                  <a:lnTo>
                    <a:pt x="74" y="382"/>
                  </a:lnTo>
                  <a:lnTo>
                    <a:pt x="82" y="405"/>
                  </a:lnTo>
                  <a:lnTo>
                    <a:pt x="93" y="430"/>
                  </a:lnTo>
                  <a:lnTo>
                    <a:pt x="105" y="456"/>
                  </a:lnTo>
                  <a:lnTo>
                    <a:pt x="121" y="482"/>
                  </a:lnTo>
                  <a:lnTo>
                    <a:pt x="63" y="482"/>
                  </a:lnTo>
                  <a:lnTo>
                    <a:pt x="62" y="481"/>
                  </a:lnTo>
                  <a:lnTo>
                    <a:pt x="57" y="473"/>
                  </a:lnTo>
                  <a:lnTo>
                    <a:pt x="53" y="466"/>
                  </a:lnTo>
                  <a:lnTo>
                    <a:pt x="48" y="458"/>
                  </a:lnTo>
                  <a:lnTo>
                    <a:pt x="43" y="447"/>
                  </a:lnTo>
                  <a:lnTo>
                    <a:pt x="37" y="435"/>
                  </a:lnTo>
                  <a:lnTo>
                    <a:pt x="31" y="421"/>
                  </a:lnTo>
                  <a:lnTo>
                    <a:pt x="26" y="404"/>
                  </a:lnTo>
                  <a:lnTo>
                    <a:pt x="20" y="387"/>
                  </a:lnTo>
                  <a:lnTo>
                    <a:pt x="15" y="368"/>
                  </a:lnTo>
                  <a:lnTo>
                    <a:pt x="10" y="348"/>
                  </a:lnTo>
                  <a:lnTo>
                    <a:pt x="6" y="326"/>
                  </a:lnTo>
                  <a:lnTo>
                    <a:pt x="3" y="303"/>
                  </a:lnTo>
                  <a:lnTo>
                    <a:pt x="1" y="279"/>
                  </a:lnTo>
                  <a:lnTo>
                    <a:pt x="0" y="252"/>
                  </a:lnTo>
                  <a:lnTo>
                    <a:pt x="1" y="224"/>
                  </a:lnTo>
                  <a:lnTo>
                    <a:pt x="4" y="196"/>
                  </a:lnTo>
                  <a:lnTo>
                    <a:pt x="8" y="166"/>
                  </a:lnTo>
                  <a:lnTo>
                    <a:pt x="14" y="134"/>
                  </a:lnTo>
                  <a:lnTo>
                    <a:pt x="23" y="103"/>
                  </a:lnTo>
                  <a:lnTo>
                    <a:pt x="33" y="70"/>
                  </a:lnTo>
                  <a:lnTo>
                    <a:pt x="47" y="35"/>
                  </a:lnTo>
                  <a:lnTo>
                    <a:pt x="63" y="0"/>
                  </a:lnTo>
                  <a:close/>
                </a:path>
              </a:pathLst>
            </a:custGeom>
            <a:solidFill>
              <a:srgbClr val="000000"/>
            </a:solidFill>
            <a:ln w="9525">
              <a:noFill/>
              <a:round/>
              <a:headEnd/>
              <a:tailEnd/>
            </a:ln>
          </p:spPr>
          <p:txBody>
            <a:bodyPr/>
            <a:lstStyle/>
            <a:p>
              <a:endParaRPr lang="en-US" sz="2400"/>
            </a:p>
          </p:txBody>
        </p:sp>
        <p:sp>
          <p:nvSpPr>
            <p:cNvPr id="13324" name="Freeform 12"/>
            <p:cNvSpPr>
              <a:spLocks noChangeAspect="1"/>
            </p:cNvSpPr>
            <p:nvPr userDrawn="1"/>
          </p:nvSpPr>
          <p:spPr bwMode="auto">
            <a:xfrm>
              <a:off x="4157" y="1445"/>
              <a:ext cx="120" cy="482"/>
            </a:xfrm>
            <a:custGeom>
              <a:avLst/>
              <a:gdLst/>
              <a:ahLst/>
              <a:cxnLst>
                <a:cxn ang="0">
                  <a:pos x="62" y="0"/>
                </a:cxn>
                <a:cxn ang="0">
                  <a:pos x="120" y="0"/>
                </a:cxn>
                <a:cxn ang="0">
                  <a:pos x="119" y="2"/>
                </a:cxn>
                <a:cxn ang="0">
                  <a:pos x="117" y="4"/>
                </a:cxn>
                <a:cxn ang="0">
                  <a:pos x="114" y="11"/>
                </a:cxn>
                <a:cxn ang="0">
                  <a:pos x="110" y="18"/>
                </a:cxn>
                <a:cxn ang="0">
                  <a:pos x="106" y="29"/>
                </a:cxn>
                <a:cxn ang="0">
                  <a:pos x="100" y="41"/>
                </a:cxn>
                <a:cxn ang="0">
                  <a:pos x="94" y="54"/>
                </a:cxn>
                <a:cxn ang="0">
                  <a:pos x="89" y="68"/>
                </a:cxn>
                <a:cxn ang="0">
                  <a:pos x="82" y="84"/>
                </a:cxn>
                <a:cxn ang="0">
                  <a:pos x="71" y="118"/>
                </a:cxn>
                <a:cxn ang="0">
                  <a:pos x="62" y="156"/>
                </a:cxn>
                <a:cxn ang="0">
                  <a:pos x="59" y="175"/>
                </a:cxn>
                <a:cxn ang="0">
                  <a:pos x="56" y="194"/>
                </a:cxn>
                <a:cxn ang="0">
                  <a:pos x="55" y="213"/>
                </a:cxn>
                <a:cxn ang="0">
                  <a:pos x="113" y="213"/>
                </a:cxn>
                <a:cxn ang="0">
                  <a:pos x="113" y="263"/>
                </a:cxn>
                <a:cxn ang="0">
                  <a:pos x="55" y="263"/>
                </a:cxn>
                <a:cxn ang="0">
                  <a:pos x="55" y="482"/>
                </a:cxn>
                <a:cxn ang="0">
                  <a:pos x="0" y="482"/>
                </a:cxn>
                <a:cxn ang="0">
                  <a:pos x="0" y="241"/>
                </a:cxn>
                <a:cxn ang="0">
                  <a:pos x="1" y="215"/>
                </a:cxn>
                <a:cxn ang="0">
                  <a:pos x="4" y="188"/>
                </a:cxn>
                <a:cxn ang="0">
                  <a:pos x="8" y="159"/>
                </a:cxn>
                <a:cxn ang="0">
                  <a:pos x="15" y="129"/>
                </a:cxn>
                <a:cxn ang="0">
                  <a:pos x="23" y="98"/>
                </a:cxn>
                <a:cxn ang="0">
                  <a:pos x="34" y="66"/>
                </a:cxn>
                <a:cxn ang="0">
                  <a:pos x="46" y="34"/>
                </a:cxn>
                <a:cxn ang="0">
                  <a:pos x="62" y="0"/>
                </a:cxn>
              </a:cxnLst>
              <a:rect l="0" t="0" r="r" b="b"/>
              <a:pathLst>
                <a:path w="120" h="482">
                  <a:moveTo>
                    <a:pt x="62" y="0"/>
                  </a:moveTo>
                  <a:lnTo>
                    <a:pt x="120" y="0"/>
                  </a:lnTo>
                  <a:lnTo>
                    <a:pt x="119" y="2"/>
                  </a:lnTo>
                  <a:lnTo>
                    <a:pt x="117" y="4"/>
                  </a:lnTo>
                  <a:lnTo>
                    <a:pt x="114" y="11"/>
                  </a:lnTo>
                  <a:lnTo>
                    <a:pt x="110" y="18"/>
                  </a:lnTo>
                  <a:lnTo>
                    <a:pt x="106" y="29"/>
                  </a:lnTo>
                  <a:lnTo>
                    <a:pt x="100" y="41"/>
                  </a:lnTo>
                  <a:lnTo>
                    <a:pt x="94" y="54"/>
                  </a:lnTo>
                  <a:lnTo>
                    <a:pt x="89" y="68"/>
                  </a:lnTo>
                  <a:lnTo>
                    <a:pt x="82" y="84"/>
                  </a:lnTo>
                  <a:lnTo>
                    <a:pt x="71" y="118"/>
                  </a:lnTo>
                  <a:lnTo>
                    <a:pt x="62" y="156"/>
                  </a:lnTo>
                  <a:lnTo>
                    <a:pt x="59" y="175"/>
                  </a:lnTo>
                  <a:lnTo>
                    <a:pt x="56" y="194"/>
                  </a:lnTo>
                  <a:lnTo>
                    <a:pt x="55" y="213"/>
                  </a:lnTo>
                  <a:lnTo>
                    <a:pt x="113" y="213"/>
                  </a:lnTo>
                  <a:lnTo>
                    <a:pt x="113" y="263"/>
                  </a:lnTo>
                  <a:lnTo>
                    <a:pt x="55" y="263"/>
                  </a:lnTo>
                  <a:lnTo>
                    <a:pt x="55" y="482"/>
                  </a:lnTo>
                  <a:lnTo>
                    <a:pt x="0" y="482"/>
                  </a:lnTo>
                  <a:lnTo>
                    <a:pt x="0" y="241"/>
                  </a:lnTo>
                  <a:lnTo>
                    <a:pt x="1" y="215"/>
                  </a:lnTo>
                  <a:lnTo>
                    <a:pt x="4" y="188"/>
                  </a:lnTo>
                  <a:lnTo>
                    <a:pt x="8" y="159"/>
                  </a:lnTo>
                  <a:lnTo>
                    <a:pt x="15" y="129"/>
                  </a:lnTo>
                  <a:lnTo>
                    <a:pt x="23" y="98"/>
                  </a:lnTo>
                  <a:lnTo>
                    <a:pt x="34" y="66"/>
                  </a:lnTo>
                  <a:lnTo>
                    <a:pt x="46" y="34"/>
                  </a:lnTo>
                  <a:lnTo>
                    <a:pt x="62" y="0"/>
                  </a:lnTo>
                  <a:close/>
                </a:path>
              </a:pathLst>
            </a:custGeom>
            <a:solidFill>
              <a:srgbClr val="000000"/>
            </a:solidFill>
            <a:ln w="9525">
              <a:noFill/>
              <a:round/>
              <a:headEnd/>
              <a:tailEnd/>
            </a:ln>
          </p:spPr>
          <p:txBody>
            <a:bodyPr/>
            <a:lstStyle/>
            <a:p>
              <a:endParaRPr lang="en-US" sz="2400"/>
            </a:p>
          </p:txBody>
        </p:sp>
        <p:sp>
          <p:nvSpPr>
            <p:cNvPr id="13325" name="Freeform 13"/>
            <p:cNvSpPr>
              <a:spLocks noChangeAspect="1"/>
            </p:cNvSpPr>
            <p:nvPr userDrawn="1"/>
          </p:nvSpPr>
          <p:spPr bwMode="auto">
            <a:xfrm>
              <a:off x="4300" y="1445"/>
              <a:ext cx="121" cy="482"/>
            </a:xfrm>
            <a:custGeom>
              <a:avLst/>
              <a:gdLst/>
              <a:ahLst/>
              <a:cxnLst>
                <a:cxn ang="0">
                  <a:pos x="0" y="0"/>
                </a:cxn>
                <a:cxn ang="0">
                  <a:pos x="53" y="0"/>
                </a:cxn>
                <a:cxn ang="0">
                  <a:pos x="53" y="263"/>
                </a:cxn>
                <a:cxn ang="0">
                  <a:pos x="53" y="279"/>
                </a:cxn>
                <a:cxn ang="0">
                  <a:pos x="54" y="291"/>
                </a:cxn>
                <a:cxn ang="0">
                  <a:pos x="57" y="304"/>
                </a:cxn>
                <a:cxn ang="0">
                  <a:pos x="58" y="321"/>
                </a:cxn>
                <a:cxn ang="0">
                  <a:pos x="63" y="339"/>
                </a:cxn>
                <a:cxn ang="0">
                  <a:pos x="66" y="359"/>
                </a:cxn>
                <a:cxn ang="0">
                  <a:pos x="74" y="382"/>
                </a:cxn>
                <a:cxn ang="0">
                  <a:pos x="82" y="405"/>
                </a:cxn>
                <a:cxn ang="0">
                  <a:pos x="93" y="430"/>
                </a:cxn>
                <a:cxn ang="0">
                  <a:pos x="105" y="456"/>
                </a:cxn>
                <a:cxn ang="0">
                  <a:pos x="121" y="482"/>
                </a:cxn>
                <a:cxn ang="0">
                  <a:pos x="63" y="482"/>
                </a:cxn>
                <a:cxn ang="0">
                  <a:pos x="62" y="481"/>
                </a:cxn>
                <a:cxn ang="0">
                  <a:pos x="59" y="478"/>
                </a:cxn>
                <a:cxn ang="0">
                  <a:pos x="57" y="473"/>
                </a:cxn>
                <a:cxn ang="0">
                  <a:pos x="52" y="465"/>
                </a:cxn>
                <a:cxn ang="0">
                  <a:pos x="47" y="456"/>
                </a:cxn>
                <a:cxn ang="0">
                  <a:pos x="41" y="445"/>
                </a:cxn>
                <a:cxn ang="0">
                  <a:pos x="36" y="433"/>
                </a:cxn>
                <a:cxn ang="0">
                  <a:pos x="29" y="418"/>
                </a:cxn>
                <a:cxn ang="0">
                  <a:pos x="23" y="401"/>
                </a:cxn>
                <a:cxn ang="0">
                  <a:pos x="18" y="383"/>
                </a:cxn>
                <a:cxn ang="0">
                  <a:pos x="12" y="363"/>
                </a:cxn>
                <a:cxn ang="0">
                  <a:pos x="8" y="342"/>
                </a:cxn>
                <a:cxn ang="0">
                  <a:pos x="4" y="319"/>
                </a:cxn>
                <a:cxn ang="0">
                  <a:pos x="1" y="294"/>
                </a:cxn>
                <a:cxn ang="0">
                  <a:pos x="0" y="268"/>
                </a:cxn>
                <a:cxn ang="0">
                  <a:pos x="0" y="0"/>
                </a:cxn>
              </a:cxnLst>
              <a:rect l="0" t="0" r="r" b="b"/>
              <a:pathLst>
                <a:path w="121" h="482">
                  <a:moveTo>
                    <a:pt x="0" y="0"/>
                  </a:moveTo>
                  <a:lnTo>
                    <a:pt x="53" y="0"/>
                  </a:lnTo>
                  <a:lnTo>
                    <a:pt x="53" y="263"/>
                  </a:lnTo>
                  <a:lnTo>
                    <a:pt x="53" y="279"/>
                  </a:lnTo>
                  <a:lnTo>
                    <a:pt x="54" y="291"/>
                  </a:lnTo>
                  <a:lnTo>
                    <a:pt x="57" y="304"/>
                  </a:lnTo>
                  <a:lnTo>
                    <a:pt x="58" y="321"/>
                  </a:lnTo>
                  <a:lnTo>
                    <a:pt x="63" y="339"/>
                  </a:lnTo>
                  <a:lnTo>
                    <a:pt x="66" y="359"/>
                  </a:lnTo>
                  <a:lnTo>
                    <a:pt x="74" y="382"/>
                  </a:lnTo>
                  <a:lnTo>
                    <a:pt x="82" y="405"/>
                  </a:lnTo>
                  <a:lnTo>
                    <a:pt x="93" y="430"/>
                  </a:lnTo>
                  <a:lnTo>
                    <a:pt x="105" y="456"/>
                  </a:lnTo>
                  <a:lnTo>
                    <a:pt x="121" y="482"/>
                  </a:lnTo>
                  <a:lnTo>
                    <a:pt x="63" y="482"/>
                  </a:lnTo>
                  <a:lnTo>
                    <a:pt x="62" y="481"/>
                  </a:lnTo>
                  <a:lnTo>
                    <a:pt x="59" y="478"/>
                  </a:lnTo>
                  <a:lnTo>
                    <a:pt x="57" y="473"/>
                  </a:lnTo>
                  <a:lnTo>
                    <a:pt x="52" y="465"/>
                  </a:lnTo>
                  <a:lnTo>
                    <a:pt x="47" y="456"/>
                  </a:lnTo>
                  <a:lnTo>
                    <a:pt x="41" y="445"/>
                  </a:lnTo>
                  <a:lnTo>
                    <a:pt x="36" y="433"/>
                  </a:lnTo>
                  <a:lnTo>
                    <a:pt x="29" y="418"/>
                  </a:lnTo>
                  <a:lnTo>
                    <a:pt x="23" y="401"/>
                  </a:lnTo>
                  <a:lnTo>
                    <a:pt x="18" y="383"/>
                  </a:lnTo>
                  <a:lnTo>
                    <a:pt x="12" y="363"/>
                  </a:lnTo>
                  <a:lnTo>
                    <a:pt x="8" y="342"/>
                  </a:lnTo>
                  <a:lnTo>
                    <a:pt x="4" y="319"/>
                  </a:lnTo>
                  <a:lnTo>
                    <a:pt x="1" y="294"/>
                  </a:lnTo>
                  <a:lnTo>
                    <a:pt x="0" y="268"/>
                  </a:lnTo>
                  <a:lnTo>
                    <a:pt x="0" y="0"/>
                  </a:lnTo>
                  <a:close/>
                </a:path>
              </a:pathLst>
            </a:custGeom>
            <a:solidFill>
              <a:srgbClr val="000000"/>
            </a:solidFill>
            <a:ln w="9525">
              <a:noFill/>
              <a:round/>
              <a:headEnd/>
              <a:tailEnd/>
            </a:ln>
          </p:spPr>
          <p:txBody>
            <a:bodyPr/>
            <a:lstStyle/>
            <a:p>
              <a:endParaRPr lang="en-US" sz="2400"/>
            </a:p>
          </p:txBody>
        </p:sp>
        <p:sp>
          <p:nvSpPr>
            <p:cNvPr id="13326" name="Rectangle 14"/>
            <p:cNvSpPr>
              <a:spLocks noChangeAspect="1" noChangeArrowheads="1"/>
            </p:cNvSpPr>
            <p:nvPr userDrawn="1"/>
          </p:nvSpPr>
          <p:spPr bwMode="auto">
            <a:xfrm>
              <a:off x="3962" y="1445"/>
              <a:ext cx="56" cy="482"/>
            </a:xfrm>
            <a:prstGeom prst="rect">
              <a:avLst/>
            </a:prstGeom>
            <a:solidFill>
              <a:srgbClr val="000000"/>
            </a:solidFill>
            <a:ln w="9525">
              <a:noFill/>
              <a:miter lim="800000"/>
              <a:headEnd/>
              <a:tailEnd/>
            </a:ln>
          </p:spPr>
          <p:txBody>
            <a:bodyPr/>
            <a:lstStyle/>
            <a:p>
              <a:endParaRPr lang="en-US" sz="2400"/>
            </a:p>
          </p:txBody>
        </p:sp>
        <p:sp>
          <p:nvSpPr>
            <p:cNvPr id="13327" name="Freeform 15"/>
            <p:cNvSpPr>
              <a:spLocks noChangeAspect="1"/>
            </p:cNvSpPr>
            <p:nvPr userDrawn="1"/>
          </p:nvSpPr>
          <p:spPr bwMode="auto">
            <a:xfrm>
              <a:off x="4038" y="1445"/>
              <a:ext cx="95" cy="241"/>
            </a:xfrm>
            <a:custGeom>
              <a:avLst/>
              <a:gdLst/>
              <a:ahLst/>
              <a:cxnLst>
                <a:cxn ang="0">
                  <a:pos x="0" y="0"/>
                </a:cxn>
                <a:cxn ang="0">
                  <a:pos x="57" y="0"/>
                </a:cxn>
                <a:cxn ang="0">
                  <a:pos x="70" y="23"/>
                </a:cxn>
                <a:cxn ang="0">
                  <a:pos x="81" y="45"/>
                </a:cxn>
                <a:cxn ang="0">
                  <a:pos x="88" y="66"/>
                </a:cxn>
                <a:cxn ang="0">
                  <a:pos x="93" y="87"/>
                </a:cxn>
                <a:cxn ang="0">
                  <a:pos x="94" y="106"/>
                </a:cxn>
                <a:cxn ang="0">
                  <a:pos x="95" y="125"/>
                </a:cxn>
                <a:cxn ang="0">
                  <a:pos x="94" y="143"/>
                </a:cxn>
                <a:cxn ang="0">
                  <a:pos x="92" y="161"/>
                </a:cxn>
                <a:cxn ang="0">
                  <a:pos x="87" y="177"/>
                </a:cxn>
                <a:cxn ang="0">
                  <a:pos x="82" y="191"/>
                </a:cxn>
                <a:cxn ang="0">
                  <a:pos x="77" y="204"/>
                </a:cxn>
                <a:cxn ang="0">
                  <a:pos x="73" y="214"/>
                </a:cxn>
                <a:cxn ang="0">
                  <a:pos x="68" y="224"/>
                </a:cxn>
                <a:cxn ang="0">
                  <a:pos x="63" y="232"/>
                </a:cxn>
                <a:cxn ang="0">
                  <a:pos x="61" y="237"/>
                </a:cxn>
                <a:cxn ang="0">
                  <a:pos x="58" y="240"/>
                </a:cxn>
                <a:cxn ang="0">
                  <a:pos x="57" y="241"/>
                </a:cxn>
                <a:cxn ang="0">
                  <a:pos x="0" y="241"/>
                </a:cxn>
                <a:cxn ang="0">
                  <a:pos x="13" y="221"/>
                </a:cxn>
                <a:cxn ang="0">
                  <a:pos x="23" y="202"/>
                </a:cxn>
                <a:cxn ang="0">
                  <a:pos x="31" y="182"/>
                </a:cxn>
                <a:cxn ang="0">
                  <a:pos x="36" y="163"/>
                </a:cxn>
                <a:cxn ang="0">
                  <a:pos x="39" y="143"/>
                </a:cxn>
                <a:cxn ang="0">
                  <a:pos x="40" y="124"/>
                </a:cxn>
                <a:cxn ang="0">
                  <a:pos x="39" y="107"/>
                </a:cxn>
                <a:cxn ang="0">
                  <a:pos x="37" y="91"/>
                </a:cxn>
                <a:cxn ang="0">
                  <a:pos x="34" y="75"/>
                </a:cxn>
                <a:cxn ang="0">
                  <a:pos x="29" y="61"/>
                </a:cxn>
                <a:cxn ang="0">
                  <a:pos x="25" y="48"/>
                </a:cxn>
                <a:cxn ang="0">
                  <a:pos x="20" y="36"/>
                </a:cxn>
                <a:cxn ang="0">
                  <a:pos x="15" y="26"/>
                </a:cxn>
                <a:cxn ang="0">
                  <a:pos x="10" y="17"/>
                </a:cxn>
                <a:cxn ang="0">
                  <a:pos x="6" y="10"/>
                </a:cxn>
                <a:cxn ang="0">
                  <a:pos x="3" y="4"/>
                </a:cxn>
                <a:cxn ang="0">
                  <a:pos x="1" y="2"/>
                </a:cxn>
                <a:cxn ang="0">
                  <a:pos x="0" y="0"/>
                </a:cxn>
              </a:cxnLst>
              <a:rect l="0" t="0" r="r" b="b"/>
              <a:pathLst>
                <a:path w="95" h="241">
                  <a:moveTo>
                    <a:pt x="0" y="0"/>
                  </a:moveTo>
                  <a:lnTo>
                    <a:pt x="57" y="0"/>
                  </a:lnTo>
                  <a:lnTo>
                    <a:pt x="70" y="23"/>
                  </a:lnTo>
                  <a:lnTo>
                    <a:pt x="81" y="45"/>
                  </a:lnTo>
                  <a:lnTo>
                    <a:pt x="88" y="66"/>
                  </a:lnTo>
                  <a:lnTo>
                    <a:pt x="93" y="87"/>
                  </a:lnTo>
                  <a:lnTo>
                    <a:pt x="94" y="106"/>
                  </a:lnTo>
                  <a:lnTo>
                    <a:pt x="95" y="125"/>
                  </a:lnTo>
                  <a:lnTo>
                    <a:pt x="94" y="143"/>
                  </a:lnTo>
                  <a:lnTo>
                    <a:pt x="92" y="161"/>
                  </a:lnTo>
                  <a:lnTo>
                    <a:pt x="87" y="177"/>
                  </a:lnTo>
                  <a:lnTo>
                    <a:pt x="82" y="191"/>
                  </a:lnTo>
                  <a:lnTo>
                    <a:pt x="77" y="204"/>
                  </a:lnTo>
                  <a:lnTo>
                    <a:pt x="73" y="214"/>
                  </a:lnTo>
                  <a:lnTo>
                    <a:pt x="68" y="224"/>
                  </a:lnTo>
                  <a:lnTo>
                    <a:pt x="63" y="232"/>
                  </a:lnTo>
                  <a:lnTo>
                    <a:pt x="61" y="237"/>
                  </a:lnTo>
                  <a:lnTo>
                    <a:pt x="58" y="240"/>
                  </a:lnTo>
                  <a:lnTo>
                    <a:pt x="57" y="241"/>
                  </a:lnTo>
                  <a:lnTo>
                    <a:pt x="0" y="241"/>
                  </a:lnTo>
                  <a:lnTo>
                    <a:pt x="13" y="221"/>
                  </a:lnTo>
                  <a:lnTo>
                    <a:pt x="23" y="202"/>
                  </a:lnTo>
                  <a:lnTo>
                    <a:pt x="31" y="182"/>
                  </a:lnTo>
                  <a:lnTo>
                    <a:pt x="36" y="163"/>
                  </a:lnTo>
                  <a:lnTo>
                    <a:pt x="39" y="143"/>
                  </a:lnTo>
                  <a:lnTo>
                    <a:pt x="40" y="124"/>
                  </a:lnTo>
                  <a:lnTo>
                    <a:pt x="39" y="107"/>
                  </a:lnTo>
                  <a:lnTo>
                    <a:pt x="37" y="91"/>
                  </a:lnTo>
                  <a:lnTo>
                    <a:pt x="34" y="75"/>
                  </a:lnTo>
                  <a:lnTo>
                    <a:pt x="29" y="61"/>
                  </a:lnTo>
                  <a:lnTo>
                    <a:pt x="25" y="48"/>
                  </a:lnTo>
                  <a:lnTo>
                    <a:pt x="20" y="36"/>
                  </a:lnTo>
                  <a:lnTo>
                    <a:pt x="15" y="26"/>
                  </a:lnTo>
                  <a:lnTo>
                    <a:pt x="10" y="17"/>
                  </a:lnTo>
                  <a:lnTo>
                    <a:pt x="6" y="10"/>
                  </a:lnTo>
                  <a:lnTo>
                    <a:pt x="3" y="4"/>
                  </a:lnTo>
                  <a:lnTo>
                    <a:pt x="1" y="2"/>
                  </a:lnTo>
                  <a:lnTo>
                    <a:pt x="0" y="0"/>
                  </a:lnTo>
                  <a:close/>
                </a:path>
              </a:pathLst>
            </a:custGeom>
            <a:solidFill>
              <a:srgbClr val="000000"/>
            </a:solidFill>
            <a:ln w="9525">
              <a:noFill/>
              <a:round/>
              <a:headEnd/>
              <a:tailEnd/>
            </a:ln>
          </p:spPr>
          <p:txBody>
            <a:bodyPr/>
            <a:lstStyle/>
            <a:p>
              <a:endParaRPr lang="en-US" sz="2400"/>
            </a:p>
          </p:txBody>
        </p:sp>
      </p:grpSp>
      <p:pic>
        <p:nvPicPr>
          <p:cNvPr id="13" name="Picture 12" descr="dias_color_proposals_0142_3D_medium.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44139" y="6058083"/>
            <a:ext cx="1958347" cy="5711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A4B124F-D3AE-4AEB-B238-04968465F69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05E198-EA6C-4BFE-A482-9201B0249CD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r>
              <a:rPr lang="en-US"/>
              <a:t>Click to edit Master title style</a:t>
            </a:r>
          </a:p>
        </p:txBody>
      </p:sp>
      <p:sp>
        <p:nvSpPr>
          <p:cNvPr id="3" name="Chart Placeholder 2"/>
          <p:cNvSpPr>
            <a:spLocks noGrp="1"/>
          </p:cNvSpPr>
          <p:nvPr>
            <p:ph type="chart" sz="half" idx="1"/>
          </p:nvPr>
        </p:nvSpPr>
        <p:spPr>
          <a:xfrm>
            <a:off x="609600" y="1219201"/>
            <a:ext cx="5384800" cy="4906963"/>
          </a:xfrm>
        </p:spPr>
        <p:txBody>
          <a:bodyPr/>
          <a:lstStyle/>
          <a:p>
            <a:r>
              <a:rPr lang="en-US"/>
              <a:t>Click icon to add chart</a:t>
            </a:r>
          </a:p>
        </p:txBody>
      </p:sp>
      <p:sp>
        <p:nvSpPr>
          <p:cNvPr id="4" name="Text Placeholder 3"/>
          <p:cNvSpPr>
            <a:spLocks noGrp="1"/>
          </p:cNvSpPr>
          <p:nvPr>
            <p:ph type="body" sz="half" idx="2"/>
          </p:nvPr>
        </p:nvSpPr>
        <p:spPr>
          <a:xfrm>
            <a:off x="6197600" y="1219201"/>
            <a:ext cx="53848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8737600" y="6245225"/>
            <a:ext cx="3251200" cy="476250"/>
          </a:xfrm>
        </p:spPr>
        <p:txBody>
          <a:bodyPr/>
          <a:lstStyle>
            <a:lvl1pPr>
              <a:defRPr/>
            </a:lvl1pPr>
          </a:lstStyle>
          <a:p>
            <a:fld id="{1C2F872F-421D-4B65-AAA3-129D049C92AB}"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r>
              <a:rPr lang="en-US"/>
              <a:t>Click to edit Master title style</a:t>
            </a:r>
          </a:p>
        </p:txBody>
      </p:sp>
      <p:sp>
        <p:nvSpPr>
          <p:cNvPr id="3" name="Text Placeholder 2"/>
          <p:cNvSpPr>
            <a:spLocks noGrp="1"/>
          </p:cNvSpPr>
          <p:nvPr>
            <p:ph type="body" sz="half" idx="1"/>
          </p:nvPr>
        </p:nvSpPr>
        <p:spPr>
          <a:xfrm>
            <a:off x="609600" y="1219201"/>
            <a:ext cx="53848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19201"/>
            <a:ext cx="53848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8737600" y="6245225"/>
            <a:ext cx="3251200" cy="476250"/>
          </a:xfrm>
        </p:spPr>
        <p:txBody>
          <a:bodyPr/>
          <a:lstStyle>
            <a:lvl1pPr>
              <a:defRPr/>
            </a:lvl1pPr>
          </a:lstStyle>
          <a:p>
            <a:fld id="{3B99274B-176E-435C-8857-84979719B9CE}"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92162"/>
          </a:xfrm>
        </p:spPr>
        <p:txBody>
          <a:bodyPr/>
          <a:lstStyle/>
          <a:p>
            <a:r>
              <a:rPr lang="en-US"/>
              <a:t>Click to edit Master title style</a:t>
            </a:r>
          </a:p>
        </p:txBody>
      </p:sp>
      <p:sp>
        <p:nvSpPr>
          <p:cNvPr id="3" name="Chart Placeholder 2"/>
          <p:cNvSpPr>
            <a:spLocks noGrp="1"/>
          </p:cNvSpPr>
          <p:nvPr>
            <p:ph type="chart" idx="1"/>
          </p:nvPr>
        </p:nvSpPr>
        <p:spPr>
          <a:xfrm>
            <a:off x="609600" y="1219201"/>
            <a:ext cx="10972800" cy="4906963"/>
          </a:xfrm>
        </p:spPr>
        <p:txBody>
          <a:bodyPr/>
          <a:lstStyle/>
          <a:p>
            <a:r>
              <a:rPr lang="en-US"/>
              <a:t>Click icon to add chart</a:t>
            </a:r>
          </a:p>
        </p:txBody>
      </p:sp>
      <p:sp>
        <p:nvSpPr>
          <p:cNvPr id="4" name="Date Placeholder 3"/>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8737600" y="6245225"/>
            <a:ext cx="3251200" cy="476250"/>
          </a:xfrm>
        </p:spPr>
        <p:txBody>
          <a:bodyPr/>
          <a:lstStyle>
            <a:lvl1pPr>
              <a:defRPr/>
            </a:lvl1pPr>
          </a:lstStyle>
          <a:p>
            <a:fld id="{E783343F-3840-485D-A731-06527D2D3B6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5B54189-C436-47D0-AC37-8484B13A8E1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CF5F9E2-ACF0-4066-8FCC-6FF3D74F2099}"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19201"/>
            <a:ext cx="53848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19201"/>
            <a:ext cx="53848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1462274-4D91-4102-8B2B-567009310D1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78409BE-044C-40FD-B391-8DFF2F79F7C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3E970BD-9972-4D08-B83E-9264E792A2B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43FC239-7393-457C-9CC3-689C6419CA6F}"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C460BC-0006-4CBA-B4E4-B3FFD2C25EC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775200" y="6172200"/>
            <a:ext cx="28448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F874E61-B26F-43A7-8A14-05F02F28A83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7921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609600" y="1219201"/>
            <a:ext cx="10972800" cy="4906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8737600" y="6245225"/>
            <a:ext cx="32512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bg1">
                    <a:lumMod val="50000"/>
                  </a:schemeClr>
                </a:solidFill>
              </a:defRPr>
            </a:lvl1pPr>
          </a:lstStyle>
          <a:p>
            <a:fld id="{E150ECFD-5807-44D9-AF3B-3260B807F6AB}" type="slidenum">
              <a:rPr lang="en-US" smtClean="0"/>
              <a:pPr/>
              <a:t>‹#›</a:t>
            </a:fld>
            <a:endParaRPr lang="en-US" dirty="0"/>
          </a:p>
        </p:txBody>
      </p:sp>
      <p:grpSp>
        <p:nvGrpSpPr>
          <p:cNvPr id="1232" name="Group 208"/>
          <p:cNvGrpSpPr>
            <a:grpSpLocks noChangeAspect="1"/>
          </p:cNvGrpSpPr>
          <p:nvPr/>
        </p:nvGrpSpPr>
        <p:grpSpPr bwMode="auto">
          <a:xfrm>
            <a:off x="10790768" y="1"/>
            <a:ext cx="1401233" cy="301625"/>
            <a:chOff x="3269" y="1445"/>
            <a:chExt cx="1680" cy="482"/>
          </a:xfrm>
        </p:grpSpPr>
        <p:sp>
          <p:nvSpPr>
            <p:cNvPr id="1224" name="Rectangle 200"/>
            <p:cNvSpPr>
              <a:spLocks noChangeAspect="1" noChangeArrowheads="1"/>
            </p:cNvSpPr>
            <p:nvPr userDrawn="1"/>
          </p:nvSpPr>
          <p:spPr bwMode="auto">
            <a:xfrm>
              <a:off x="3269" y="1445"/>
              <a:ext cx="1680" cy="480"/>
            </a:xfrm>
            <a:prstGeom prst="rect">
              <a:avLst/>
            </a:prstGeom>
            <a:solidFill>
              <a:srgbClr val="FFFFFF"/>
            </a:solidFill>
            <a:ln w="9525">
              <a:noFill/>
              <a:miter lim="800000"/>
              <a:headEnd/>
              <a:tailEnd/>
            </a:ln>
          </p:spPr>
          <p:txBody>
            <a:bodyPr/>
            <a:lstStyle/>
            <a:p>
              <a:endParaRPr lang="en-US" sz="2400"/>
            </a:p>
          </p:txBody>
        </p:sp>
        <p:sp>
          <p:nvSpPr>
            <p:cNvPr id="1225" name="Freeform 201"/>
            <p:cNvSpPr>
              <a:spLocks noChangeAspect="1"/>
            </p:cNvSpPr>
            <p:nvPr userDrawn="1"/>
          </p:nvSpPr>
          <p:spPr bwMode="auto">
            <a:xfrm>
              <a:off x="3269" y="1445"/>
              <a:ext cx="545" cy="480"/>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sz="2400"/>
            </a:p>
          </p:txBody>
        </p:sp>
        <p:sp>
          <p:nvSpPr>
            <p:cNvPr id="1226" name="Freeform 202"/>
            <p:cNvSpPr>
              <a:spLocks noChangeAspect="1"/>
            </p:cNvSpPr>
            <p:nvPr userDrawn="1"/>
          </p:nvSpPr>
          <p:spPr bwMode="auto">
            <a:xfrm>
              <a:off x="4397" y="1445"/>
              <a:ext cx="552" cy="480"/>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sz="2400"/>
            </a:p>
          </p:txBody>
        </p:sp>
        <p:sp>
          <p:nvSpPr>
            <p:cNvPr id="1227" name="Freeform 203"/>
            <p:cNvSpPr>
              <a:spLocks noChangeAspect="1"/>
            </p:cNvSpPr>
            <p:nvPr userDrawn="1"/>
          </p:nvSpPr>
          <p:spPr bwMode="auto">
            <a:xfrm>
              <a:off x="3797" y="1445"/>
              <a:ext cx="121" cy="482"/>
            </a:xfrm>
            <a:custGeom>
              <a:avLst/>
              <a:gdLst/>
              <a:ahLst/>
              <a:cxnLst>
                <a:cxn ang="0">
                  <a:pos x="63" y="0"/>
                </a:cxn>
                <a:cxn ang="0">
                  <a:pos x="121" y="0"/>
                </a:cxn>
                <a:cxn ang="0">
                  <a:pos x="120" y="2"/>
                </a:cxn>
                <a:cxn ang="0">
                  <a:pos x="118" y="4"/>
                </a:cxn>
                <a:cxn ang="0">
                  <a:pos x="115" y="11"/>
                </a:cxn>
                <a:cxn ang="0">
                  <a:pos x="111" y="18"/>
                </a:cxn>
                <a:cxn ang="0">
                  <a:pos x="106" y="29"/>
                </a:cxn>
                <a:cxn ang="0">
                  <a:pos x="101" y="41"/>
                </a:cxn>
                <a:cxn ang="0">
                  <a:pos x="95" y="54"/>
                </a:cxn>
                <a:cxn ang="0">
                  <a:pos x="89" y="68"/>
                </a:cxn>
                <a:cxn ang="0">
                  <a:pos x="84" y="84"/>
                </a:cxn>
                <a:cxn ang="0">
                  <a:pos x="78" y="101"/>
                </a:cxn>
                <a:cxn ang="0">
                  <a:pos x="72" y="118"/>
                </a:cxn>
                <a:cxn ang="0">
                  <a:pos x="67" y="137"/>
                </a:cxn>
                <a:cxn ang="0">
                  <a:pos x="63" y="156"/>
                </a:cxn>
                <a:cxn ang="0">
                  <a:pos x="60" y="175"/>
                </a:cxn>
                <a:cxn ang="0">
                  <a:pos x="58" y="194"/>
                </a:cxn>
                <a:cxn ang="0">
                  <a:pos x="56" y="213"/>
                </a:cxn>
                <a:cxn ang="0">
                  <a:pos x="114" y="213"/>
                </a:cxn>
                <a:cxn ang="0">
                  <a:pos x="114" y="263"/>
                </a:cxn>
                <a:cxn ang="0">
                  <a:pos x="54" y="263"/>
                </a:cxn>
                <a:cxn ang="0">
                  <a:pos x="54" y="279"/>
                </a:cxn>
                <a:cxn ang="0">
                  <a:pos x="55" y="291"/>
                </a:cxn>
                <a:cxn ang="0">
                  <a:pos x="56" y="304"/>
                </a:cxn>
                <a:cxn ang="0">
                  <a:pos x="59" y="321"/>
                </a:cxn>
                <a:cxn ang="0">
                  <a:pos x="63" y="339"/>
                </a:cxn>
                <a:cxn ang="0">
                  <a:pos x="67" y="359"/>
                </a:cxn>
                <a:cxn ang="0">
                  <a:pos x="74" y="382"/>
                </a:cxn>
                <a:cxn ang="0">
                  <a:pos x="82" y="405"/>
                </a:cxn>
                <a:cxn ang="0">
                  <a:pos x="93" y="430"/>
                </a:cxn>
                <a:cxn ang="0">
                  <a:pos x="105" y="456"/>
                </a:cxn>
                <a:cxn ang="0">
                  <a:pos x="121" y="482"/>
                </a:cxn>
                <a:cxn ang="0">
                  <a:pos x="63" y="482"/>
                </a:cxn>
                <a:cxn ang="0">
                  <a:pos x="62" y="481"/>
                </a:cxn>
                <a:cxn ang="0">
                  <a:pos x="57" y="473"/>
                </a:cxn>
                <a:cxn ang="0">
                  <a:pos x="53" y="466"/>
                </a:cxn>
                <a:cxn ang="0">
                  <a:pos x="48" y="458"/>
                </a:cxn>
                <a:cxn ang="0">
                  <a:pos x="43" y="447"/>
                </a:cxn>
                <a:cxn ang="0">
                  <a:pos x="37" y="435"/>
                </a:cxn>
                <a:cxn ang="0">
                  <a:pos x="31" y="421"/>
                </a:cxn>
                <a:cxn ang="0">
                  <a:pos x="26" y="404"/>
                </a:cxn>
                <a:cxn ang="0">
                  <a:pos x="20" y="387"/>
                </a:cxn>
                <a:cxn ang="0">
                  <a:pos x="15" y="368"/>
                </a:cxn>
                <a:cxn ang="0">
                  <a:pos x="10" y="348"/>
                </a:cxn>
                <a:cxn ang="0">
                  <a:pos x="6" y="326"/>
                </a:cxn>
                <a:cxn ang="0">
                  <a:pos x="3" y="303"/>
                </a:cxn>
                <a:cxn ang="0">
                  <a:pos x="1" y="279"/>
                </a:cxn>
                <a:cxn ang="0">
                  <a:pos x="0" y="252"/>
                </a:cxn>
                <a:cxn ang="0">
                  <a:pos x="1" y="224"/>
                </a:cxn>
                <a:cxn ang="0">
                  <a:pos x="4" y="196"/>
                </a:cxn>
                <a:cxn ang="0">
                  <a:pos x="8" y="166"/>
                </a:cxn>
                <a:cxn ang="0">
                  <a:pos x="14" y="134"/>
                </a:cxn>
                <a:cxn ang="0">
                  <a:pos x="23" y="103"/>
                </a:cxn>
                <a:cxn ang="0">
                  <a:pos x="33" y="70"/>
                </a:cxn>
                <a:cxn ang="0">
                  <a:pos x="47" y="35"/>
                </a:cxn>
                <a:cxn ang="0">
                  <a:pos x="63" y="0"/>
                </a:cxn>
              </a:cxnLst>
              <a:rect l="0" t="0" r="r" b="b"/>
              <a:pathLst>
                <a:path w="121" h="482">
                  <a:moveTo>
                    <a:pt x="63" y="0"/>
                  </a:moveTo>
                  <a:lnTo>
                    <a:pt x="121" y="0"/>
                  </a:lnTo>
                  <a:lnTo>
                    <a:pt x="120" y="2"/>
                  </a:lnTo>
                  <a:lnTo>
                    <a:pt x="118" y="4"/>
                  </a:lnTo>
                  <a:lnTo>
                    <a:pt x="115" y="11"/>
                  </a:lnTo>
                  <a:lnTo>
                    <a:pt x="111" y="18"/>
                  </a:lnTo>
                  <a:lnTo>
                    <a:pt x="106" y="29"/>
                  </a:lnTo>
                  <a:lnTo>
                    <a:pt x="101" y="41"/>
                  </a:lnTo>
                  <a:lnTo>
                    <a:pt x="95" y="54"/>
                  </a:lnTo>
                  <a:lnTo>
                    <a:pt x="89" y="68"/>
                  </a:lnTo>
                  <a:lnTo>
                    <a:pt x="84" y="84"/>
                  </a:lnTo>
                  <a:lnTo>
                    <a:pt x="78" y="101"/>
                  </a:lnTo>
                  <a:lnTo>
                    <a:pt x="72" y="118"/>
                  </a:lnTo>
                  <a:lnTo>
                    <a:pt x="67" y="137"/>
                  </a:lnTo>
                  <a:lnTo>
                    <a:pt x="63" y="156"/>
                  </a:lnTo>
                  <a:lnTo>
                    <a:pt x="60" y="175"/>
                  </a:lnTo>
                  <a:lnTo>
                    <a:pt x="58" y="194"/>
                  </a:lnTo>
                  <a:lnTo>
                    <a:pt x="56" y="213"/>
                  </a:lnTo>
                  <a:lnTo>
                    <a:pt x="114" y="213"/>
                  </a:lnTo>
                  <a:lnTo>
                    <a:pt x="114" y="263"/>
                  </a:lnTo>
                  <a:lnTo>
                    <a:pt x="54" y="263"/>
                  </a:lnTo>
                  <a:lnTo>
                    <a:pt x="54" y="279"/>
                  </a:lnTo>
                  <a:lnTo>
                    <a:pt x="55" y="291"/>
                  </a:lnTo>
                  <a:lnTo>
                    <a:pt x="56" y="304"/>
                  </a:lnTo>
                  <a:lnTo>
                    <a:pt x="59" y="321"/>
                  </a:lnTo>
                  <a:lnTo>
                    <a:pt x="63" y="339"/>
                  </a:lnTo>
                  <a:lnTo>
                    <a:pt x="67" y="359"/>
                  </a:lnTo>
                  <a:lnTo>
                    <a:pt x="74" y="382"/>
                  </a:lnTo>
                  <a:lnTo>
                    <a:pt x="82" y="405"/>
                  </a:lnTo>
                  <a:lnTo>
                    <a:pt x="93" y="430"/>
                  </a:lnTo>
                  <a:lnTo>
                    <a:pt x="105" y="456"/>
                  </a:lnTo>
                  <a:lnTo>
                    <a:pt x="121" y="482"/>
                  </a:lnTo>
                  <a:lnTo>
                    <a:pt x="63" y="482"/>
                  </a:lnTo>
                  <a:lnTo>
                    <a:pt x="62" y="481"/>
                  </a:lnTo>
                  <a:lnTo>
                    <a:pt x="57" y="473"/>
                  </a:lnTo>
                  <a:lnTo>
                    <a:pt x="53" y="466"/>
                  </a:lnTo>
                  <a:lnTo>
                    <a:pt x="48" y="458"/>
                  </a:lnTo>
                  <a:lnTo>
                    <a:pt x="43" y="447"/>
                  </a:lnTo>
                  <a:lnTo>
                    <a:pt x="37" y="435"/>
                  </a:lnTo>
                  <a:lnTo>
                    <a:pt x="31" y="421"/>
                  </a:lnTo>
                  <a:lnTo>
                    <a:pt x="26" y="404"/>
                  </a:lnTo>
                  <a:lnTo>
                    <a:pt x="20" y="387"/>
                  </a:lnTo>
                  <a:lnTo>
                    <a:pt x="15" y="368"/>
                  </a:lnTo>
                  <a:lnTo>
                    <a:pt x="10" y="348"/>
                  </a:lnTo>
                  <a:lnTo>
                    <a:pt x="6" y="326"/>
                  </a:lnTo>
                  <a:lnTo>
                    <a:pt x="3" y="303"/>
                  </a:lnTo>
                  <a:lnTo>
                    <a:pt x="1" y="279"/>
                  </a:lnTo>
                  <a:lnTo>
                    <a:pt x="0" y="252"/>
                  </a:lnTo>
                  <a:lnTo>
                    <a:pt x="1" y="224"/>
                  </a:lnTo>
                  <a:lnTo>
                    <a:pt x="4" y="196"/>
                  </a:lnTo>
                  <a:lnTo>
                    <a:pt x="8" y="166"/>
                  </a:lnTo>
                  <a:lnTo>
                    <a:pt x="14" y="134"/>
                  </a:lnTo>
                  <a:lnTo>
                    <a:pt x="23" y="103"/>
                  </a:lnTo>
                  <a:lnTo>
                    <a:pt x="33" y="70"/>
                  </a:lnTo>
                  <a:lnTo>
                    <a:pt x="47" y="35"/>
                  </a:lnTo>
                  <a:lnTo>
                    <a:pt x="63" y="0"/>
                  </a:lnTo>
                  <a:close/>
                </a:path>
              </a:pathLst>
            </a:custGeom>
            <a:solidFill>
              <a:srgbClr val="000000"/>
            </a:solidFill>
            <a:ln w="9525">
              <a:noFill/>
              <a:round/>
              <a:headEnd/>
              <a:tailEnd/>
            </a:ln>
          </p:spPr>
          <p:txBody>
            <a:bodyPr/>
            <a:lstStyle/>
            <a:p>
              <a:endParaRPr lang="en-US" sz="2400"/>
            </a:p>
          </p:txBody>
        </p:sp>
        <p:sp>
          <p:nvSpPr>
            <p:cNvPr id="1228" name="Freeform 204"/>
            <p:cNvSpPr>
              <a:spLocks noChangeAspect="1"/>
            </p:cNvSpPr>
            <p:nvPr userDrawn="1"/>
          </p:nvSpPr>
          <p:spPr bwMode="auto">
            <a:xfrm>
              <a:off x="4157" y="1445"/>
              <a:ext cx="120" cy="482"/>
            </a:xfrm>
            <a:custGeom>
              <a:avLst/>
              <a:gdLst/>
              <a:ahLst/>
              <a:cxnLst>
                <a:cxn ang="0">
                  <a:pos x="62" y="0"/>
                </a:cxn>
                <a:cxn ang="0">
                  <a:pos x="120" y="0"/>
                </a:cxn>
                <a:cxn ang="0">
                  <a:pos x="119" y="2"/>
                </a:cxn>
                <a:cxn ang="0">
                  <a:pos x="117" y="4"/>
                </a:cxn>
                <a:cxn ang="0">
                  <a:pos x="114" y="11"/>
                </a:cxn>
                <a:cxn ang="0">
                  <a:pos x="110" y="18"/>
                </a:cxn>
                <a:cxn ang="0">
                  <a:pos x="106" y="29"/>
                </a:cxn>
                <a:cxn ang="0">
                  <a:pos x="100" y="41"/>
                </a:cxn>
                <a:cxn ang="0">
                  <a:pos x="94" y="54"/>
                </a:cxn>
                <a:cxn ang="0">
                  <a:pos x="89" y="68"/>
                </a:cxn>
                <a:cxn ang="0">
                  <a:pos x="82" y="84"/>
                </a:cxn>
                <a:cxn ang="0">
                  <a:pos x="71" y="118"/>
                </a:cxn>
                <a:cxn ang="0">
                  <a:pos x="62" y="156"/>
                </a:cxn>
                <a:cxn ang="0">
                  <a:pos x="59" y="175"/>
                </a:cxn>
                <a:cxn ang="0">
                  <a:pos x="56" y="194"/>
                </a:cxn>
                <a:cxn ang="0">
                  <a:pos x="55" y="213"/>
                </a:cxn>
                <a:cxn ang="0">
                  <a:pos x="113" y="213"/>
                </a:cxn>
                <a:cxn ang="0">
                  <a:pos x="113" y="263"/>
                </a:cxn>
                <a:cxn ang="0">
                  <a:pos x="55" y="263"/>
                </a:cxn>
                <a:cxn ang="0">
                  <a:pos x="55" y="482"/>
                </a:cxn>
                <a:cxn ang="0">
                  <a:pos x="0" y="482"/>
                </a:cxn>
                <a:cxn ang="0">
                  <a:pos x="0" y="241"/>
                </a:cxn>
                <a:cxn ang="0">
                  <a:pos x="1" y="215"/>
                </a:cxn>
                <a:cxn ang="0">
                  <a:pos x="4" y="188"/>
                </a:cxn>
                <a:cxn ang="0">
                  <a:pos x="8" y="159"/>
                </a:cxn>
                <a:cxn ang="0">
                  <a:pos x="15" y="129"/>
                </a:cxn>
                <a:cxn ang="0">
                  <a:pos x="23" y="98"/>
                </a:cxn>
                <a:cxn ang="0">
                  <a:pos x="34" y="66"/>
                </a:cxn>
                <a:cxn ang="0">
                  <a:pos x="46" y="34"/>
                </a:cxn>
                <a:cxn ang="0">
                  <a:pos x="62" y="0"/>
                </a:cxn>
              </a:cxnLst>
              <a:rect l="0" t="0" r="r" b="b"/>
              <a:pathLst>
                <a:path w="120" h="482">
                  <a:moveTo>
                    <a:pt x="62" y="0"/>
                  </a:moveTo>
                  <a:lnTo>
                    <a:pt x="120" y="0"/>
                  </a:lnTo>
                  <a:lnTo>
                    <a:pt x="119" y="2"/>
                  </a:lnTo>
                  <a:lnTo>
                    <a:pt x="117" y="4"/>
                  </a:lnTo>
                  <a:lnTo>
                    <a:pt x="114" y="11"/>
                  </a:lnTo>
                  <a:lnTo>
                    <a:pt x="110" y="18"/>
                  </a:lnTo>
                  <a:lnTo>
                    <a:pt x="106" y="29"/>
                  </a:lnTo>
                  <a:lnTo>
                    <a:pt x="100" y="41"/>
                  </a:lnTo>
                  <a:lnTo>
                    <a:pt x="94" y="54"/>
                  </a:lnTo>
                  <a:lnTo>
                    <a:pt x="89" y="68"/>
                  </a:lnTo>
                  <a:lnTo>
                    <a:pt x="82" y="84"/>
                  </a:lnTo>
                  <a:lnTo>
                    <a:pt x="71" y="118"/>
                  </a:lnTo>
                  <a:lnTo>
                    <a:pt x="62" y="156"/>
                  </a:lnTo>
                  <a:lnTo>
                    <a:pt x="59" y="175"/>
                  </a:lnTo>
                  <a:lnTo>
                    <a:pt x="56" y="194"/>
                  </a:lnTo>
                  <a:lnTo>
                    <a:pt x="55" y="213"/>
                  </a:lnTo>
                  <a:lnTo>
                    <a:pt x="113" y="213"/>
                  </a:lnTo>
                  <a:lnTo>
                    <a:pt x="113" y="263"/>
                  </a:lnTo>
                  <a:lnTo>
                    <a:pt x="55" y="263"/>
                  </a:lnTo>
                  <a:lnTo>
                    <a:pt x="55" y="482"/>
                  </a:lnTo>
                  <a:lnTo>
                    <a:pt x="0" y="482"/>
                  </a:lnTo>
                  <a:lnTo>
                    <a:pt x="0" y="241"/>
                  </a:lnTo>
                  <a:lnTo>
                    <a:pt x="1" y="215"/>
                  </a:lnTo>
                  <a:lnTo>
                    <a:pt x="4" y="188"/>
                  </a:lnTo>
                  <a:lnTo>
                    <a:pt x="8" y="159"/>
                  </a:lnTo>
                  <a:lnTo>
                    <a:pt x="15" y="129"/>
                  </a:lnTo>
                  <a:lnTo>
                    <a:pt x="23" y="98"/>
                  </a:lnTo>
                  <a:lnTo>
                    <a:pt x="34" y="66"/>
                  </a:lnTo>
                  <a:lnTo>
                    <a:pt x="46" y="34"/>
                  </a:lnTo>
                  <a:lnTo>
                    <a:pt x="62" y="0"/>
                  </a:lnTo>
                  <a:close/>
                </a:path>
              </a:pathLst>
            </a:custGeom>
            <a:solidFill>
              <a:srgbClr val="000000"/>
            </a:solidFill>
            <a:ln w="9525">
              <a:noFill/>
              <a:round/>
              <a:headEnd/>
              <a:tailEnd/>
            </a:ln>
          </p:spPr>
          <p:txBody>
            <a:bodyPr/>
            <a:lstStyle/>
            <a:p>
              <a:endParaRPr lang="en-US" sz="2400"/>
            </a:p>
          </p:txBody>
        </p:sp>
        <p:sp>
          <p:nvSpPr>
            <p:cNvPr id="1229" name="Freeform 205"/>
            <p:cNvSpPr>
              <a:spLocks noChangeAspect="1"/>
            </p:cNvSpPr>
            <p:nvPr userDrawn="1"/>
          </p:nvSpPr>
          <p:spPr bwMode="auto">
            <a:xfrm>
              <a:off x="4300" y="1445"/>
              <a:ext cx="121" cy="482"/>
            </a:xfrm>
            <a:custGeom>
              <a:avLst/>
              <a:gdLst/>
              <a:ahLst/>
              <a:cxnLst>
                <a:cxn ang="0">
                  <a:pos x="0" y="0"/>
                </a:cxn>
                <a:cxn ang="0">
                  <a:pos x="53" y="0"/>
                </a:cxn>
                <a:cxn ang="0">
                  <a:pos x="53" y="263"/>
                </a:cxn>
                <a:cxn ang="0">
                  <a:pos x="53" y="279"/>
                </a:cxn>
                <a:cxn ang="0">
                  <a:pos x="54" y="291"/>
                </a:cxn>
                <a:cxn ang="0">
                  <a:pos x="57" y="304"/>
                </a:cxn>
                <a:cxn ang="0">
                  <a:pos x="58" y="321"/>
                </a:cxn>
                <a:cxn ang="0">
                  <a:pos x="63" y="339"/>
                </a:cxn>
                <a:cxn ang="0">
                  <a:pos x="66" y="359"/>
                </a:cxn>
                <a:cxn ang="0">
                  <a:pos x="74" y="382"/>
                </a:cxn>
                <a:cxn ang="0">
                  <a:pos x="82" y="405"/>
                </a:cxn>
                <a:cxn ang="0">
                  <a:pos x="93" y="430"/>
                </a:cxn>
                <a:cxn ang="0">
                  <a:pos x="105" y="456"/>
                </a:cxn>
                <a:cxn ang="0">
                  <a:pos x="121" y="482"/>
                </a:cxn>
                <a:cxn ang="0">
                  <a:pos x="63" y="482"/>
                </a:cxn>
                <a:cxn ang="0">
                  <a:pos x="62" y="481"/>
                </a:cxn>
                <a:cxn ang="0">
                  <a:pos x="59" y="478"/>
                </a:cxn>
                <a:cxn ang="0">
                  <a:pos x="57" y="473"/>
                </a:cxn>
                <a:cxn ang="0">
                  <a:pos x="52" y="465"/>
                </a:cxn>
                <a:cxn ang="0">
                  <a:pos x="47" y="456"/>
                </a:cxn>
                <a:cxn ang="0">
                  <a:pos x="41" y="445"/>
                </a:cxn>
                <a:cxn ang="0">
                  <a:pos x="36" y="433"/>
                </a:cxn>
                <a:cxn ang="0">
                  <a:pos x="29" y="418"/>
                </a:cxn>
                <a:cxn ang="0">
                  <a:pos x="23" y="401"/>
                </a:cxn>
                <a:cxn ang="0">
                  <a:pos x="18" y="383"/>
                </a:cxn>
                <a:cxn ang="0">
                  <a:pos x="12" y="363"/>
                </a:cxn>
                <a:cxn ang="0">
                  <a:pos x="8" y="342"/>
                </a:cxn>
                <a:cxn ang="0">
                  <a:pos x="4" y="319"/>
                </a:cxn>
                <a:cxn ang="0">
                  <a:pos x="1" y="294"/>
                </a:cxn>
                <a:cxn ang="0">
                  <a:pos x="0" y="268"/>
                </a:cxn>
                <a:cxn ang="0">
                  <a:pos x="0" y="0"/>
                </a:cxn>
              </a:cxnLst>
              <a:rect l="0" t="0" r="r" b="b"/>
              <a:pathLst>
                <a:path w="121" h="482">
                  <a:moveTo>
                    <a:pt x="0" y="0"/>
                  </a:moveTo>
                  <a:lnTo>
                    <a:pt x="53" y="0"/>
                  </a:lnTo>
                  <a:lnTo>
                    <a:pt x="53" y="263"/>
                  </a:lnTo>
                  <a:lnTo>
                    <a:pt x="53" y="279"/>
                  </a:lnTo>
                  <a:lnTo>
                    <a:pt x="54" y="291"/>
                  </a:lnTo>
                  <a:lnTo>
                    <a:pt x="57" y="304"/>
                  </a:lnTo>
                  <a:lnTo>
                    <a:pt x="58" y="321"/>
                  </a:lnTo>
                  <a:lnTo>
                    <a:pt x="63" y="339"/>
                  </a:lnTo>
                  <a:lnTo>
                    <a:pt x="66" y="359"/>
                  </a:lnTo>
                  <a:lnTo>
                    <a:pt x="74" y="382"/>
                  </a:lnTo>
                  <a:lnTo>
                    <a:pt x="82" y="405"/>
                  </a:lnTo>
                  <a:lnTo>
                    <a:pt x="93" y="430"/>
                  </a:lnTo>
                  <a:lnTo>
                    <a:pt x="105" y="456"/>
                  </a:lnTo>
                  <a:lnTo>
                    <a:pt x="121" y="482"/>
                  </a:lnTo>
                  <a:lnTo>
                    <a:pt x="63" y="482"/>
                  </a:lnTo>
                  <a:lnTo>
                    <a:pt x="62" y="481"/>
                  </a:lnTo>
                  <a:lnTo>
                    <a:pt x="59" y="478"/>
                  </a:lnTo>
                  <a:lnTo>
                    <a:pt x="57" y="473"/>
                  </a:lnTo>
                  <a:lnTo>
                    <a:pt x="52" y="465"/>
                  </a:lnTo>
                  <a:lnTo>
                    <a:pt x="47" y="456"/>
                  </a:lnTo>
                  <a:lnTo>
                    <a:pt x="41" y="445"/>
                  </a:lnTo>
                  <a:lnTo>
                    <a:pt x="36" y="433"/>
                  </a:lnTo>
                  <a:lnTo>
                    <a:pt x="29" y="418"/>
                  </a:lnTo>
                  <a:lnTo>
                    <a:pt x="23" y="401"/>
                  </a:lnTo>
                  <a:lnTo>
                    <a:pt x="18" y="383"/>
                  </a:lnTo>
                  <a:lnTo>
                    <a:pt x="12" y="363"/>
                  </a:lnTo>
                  <a:lnTo>
                    <a:pt x="8" y="342"/>
                  </a:lnTo>
                  <a:lnTo>
                    <a:pt x="4" y="319"/>
                  </a:lnTo>
                  <a:lnTo>
                    <a:pt x="1" y="294"/>
                  </a:lnTo>
                  <a:lnTo>
                    <a:pt x="0" y="268"/>
                  </a:lnTo>
                  <a:lnTo>
                    <a:pt x="0" y="0"/>
                  </a:lnTo>
                  <a:close/>
                </a:path>
              </a:pathLst>
            </a:custGeom>
            <a:solidFill>
              <a:srgbClr val="000000"/>
            </a:solidFill>
            <a:ln w="9525">
              <a:noFill/>
              <a:round/>
              <a:headEnd/>
              <a:tailEnd/>
            </a:ln>
          </p:spPr>
          <p:txBody>
            <a:bodyPr/>
            <a:lstStyle/>
            <a:p>
              <a:endParaRPr lang="en-US" sz="2400"/>
            </a:p>
          </p:txBody>
        </p:sp>
        <p:sp>
          <p:nvSpPr>
            <p:cNvPr id="1230" name="Rectangle 206"/>
            <p:cNvSpPr>
              <a:spLocks noChangeAspect="1" noChangeArrowheads="1"/>
            </p:cNvSpPr>
            <p:nvPr userDrawn="1"/>
          </p:nvSpPr>
          <p:spPr bwMode="auto">
            <a:xfrm>
              <a:off x="3962" y="1445"/>
              <a:ext cx="56" cy="482"/>
            </a:xfrm>
            <a:prstGeom prst="rect">
              <a:avLst/>
            </a:prstGeom>
            <a:solidFill>
              <a:srgbClr val="000000"/>
            </a:solidFill>
            <a:ln w="9525">
              <a:noFill/>
              <a:miter lim="800000"/>
              <a:headEnd/>
              <a:tailEnd/>
            </a:ln>
          </p:spPr>
          <p:txBody>
            <a:bodyPr/>
            <a:lstStyle/>
            <a:p>
              <a:endParaRPr lang="en-US" sz="2400"/>
            </a:p>
          </p:txBody>
        </p:sp>
        <p:sp>
          <p:nvSpPr>
            <p:cNvPr id="1231" name="Freeform 207"/>
            <p:cNvSpPr>
              <a:spLocks noChangeAspect="1"/>
            </p:cNvSpPr>
            <p:nvPr userDrawn="1"/>
          </p:nvSpPr>
          <p:spPr bwMode="auto">
            <a:xfrm>
              <a:off x="4038" y="1445"/>
              <a:ext cx="95" cy="241"/>
            </a:xfrm>
            <a:custGeom>
              <a:avLst/>
              <a:gdLst/>
              <a:ahLst/>
              <a:cxnLst>
                <a:cxn ang="0">
                  <a:pos x="0" y="0"/>
                </a:cxn>
                <a:cxn ang="0">
                  <a:pos x="57" y="0"/>
                </a:cxn>
                <a:cxn ang="0">
                  <a:pos x="70" y="23"/>
                </a:cxn>
                <a:cxn ang="0">
                  <a:pos x="81" y="45"/>
                </a:cxn>
                <a:cxn ang="0">
                  <a:pos x="88" y="66"/>
                </a:cxn>
                <a:cxn ang="0">
                  <a:pos x="93" y="87"/>
                </a:cxn>
                <a:cxn ang="0">
                  <a:pos x="94" y="106"/>
                </a:cxn>
                <a:cxn ang="0">
                  <a:pos x="95" y="125"/>
                </a:cxn>
                <a:cxn ang="0">
                  <a:pos x="94" y="143"/>
                </a:cxn>
                <a:cxn ang="0">
                  <a:pos x="92" y="161"/>
                </a:cxn>
                <a:cxn ang="0">
                  <a:pos x="87" y="177"/>
                </a:cxn>
                <a:cxn ang="0">
                  <a:pos x="82" y="191"/>
                </a:cxn>
                <a:cxn ang="0">
                  <a:pos x="77" y="204"/>
                </a:cxn>
                <a:cxn ang="0">
                  <a:pos x="73" y="214"/>
                </a:cxn>
                <a:cxn ang="0">
                  <a:pos x="68" y="224"/>
                </a:cxn>
                <a:cxn ang="0">
                  <a:pos x="63" y="232"/>
                </a:cxn>
                <a:cxn ang="0">
                  <a:pos x="61" y="237"/>
                </a:cxn>
                <a:cxn ang="0">
                  <a:pos x="58" y="240"/>
                </a:cxn>
                <a:cxn ang="0">
                  <a:pos x="57" y="241"/>
                </a:cxn>
                <a:cxn ang="0">
                  <a:pos x="0" y="241"/>
                </a:cxn>
                <a:cxn ang="0">
                  <a:pos x="13" y="221"/>
                </a:cxn>
                <a:cxn ang="0">
                  <a:pos x="23" y="202"/>
                </a:cxn>
                <a:cxn ang="0">
                  <a:pos x="31" y="182"/>
                </a:cxn>
                <a:cxn ang="0">
                  <a:pos x="36" y="163"/>
                </a:cxn>
                <a:cxn ang="0">
                  <a:pos x="39" y="143"/>
                </a:cxn>
                <a:cxn ang="0">
                  <a:pos x="40" y="124"/>
                </a:cxn>
                <a:cxn ang="0">
                  <a:pos x="39" y="107"/>
                </a:cxn>
                <a:cxn ang="0">
                  <a:pos x="37" y="91"/>
                </a:cxn>
                <a:cxn ang="0">
                  <a:pos x="34" y="75"/>
                </a:cxn>
                <a:cxn ang="0">
                  <a:pos x="29" y="61"/>
                </a:cxn>
                <a:cxn ang="0">
                  <a:pos x="25" y="48"/>
                </a:cxn>
                <a:cxn ang="0">
                  <a:pos x="20" y="36"/>
                </a:cxn>
                <a:cxn ang="0">
                  <a:pos x="15" y="26"/>
                </a:cxn>
                <a:cxn ang="0">
                  <a:pos x="10" y="17"/>
                </a:cxn>
                <a:cxn ang="0">
                  <a:pos x="6" y="10"/>
                </a:cxn>
                <a:cxn ang="0">
                  <a:pos x="3" y="4"/>
                </a:cxn>
                <a:cxn ang="0">
                  <a:pos x="1" y="2"/>
                </a:cxn>
                <a:cxn ang="0">
                  <a:pos x="0" y="0"/>
                </a:cxn>
              </a:cxnLst>
              <a:rect l="0" t="0" r="r" b="b"/>
              <a:pathLst>
                <a:path w="95" h="241">
                  <a:moveTo>
                    <a:pt x="0" y="0"/>
                  </a:moveTo>
                  <a:lnTo>
                    <a:pt x="57" y="0"/>
                  </a:lnTo>
                  <a:lnTo>
                    <a:pt x="70" y="23"/>
                  </a:lnTo>
                  <a:lnTo>
                    <a:pt x="81" y="45"/>
                  </a:lnTo>
                  <a:lnTo>
                    <a:pt x="88" y="66"/>
                  </a:lnTo>
                  <a:lnTo>
                    <a:pt x="93" y="87"/>
                  </a:lnTo>
                  <a:lnTo>
                    <a:pt x="94" y="106"/>
                  </a:lnTo>
                  <a:lnTo>
                    <a:pt x="95" y="125"/>
                  </a:lnTo>
                  <a:lnTo>
                    <a:pt x="94" y="143"/>
                  </a:lnTo>
                  <a:lnTo>
                    <a:pt x="92" y="161"/>
                  </a:lnTo>
                  <a:lnTo>
                    <a:pt x="87" y="177"/>
                  </a:lnTo>
                  <a:lnTo>
                    <a:pt x="82" y="191"/>
                  </a:lnTo>
                  <a:lnTo>
                    <a:pt x="77" y="204"/>
                  </a:lnTo>
                  <a:lnTo>
                    <a:pt x="73" y="214"/>
                  </a:lnTo>
                  <a:lnTo>
                    <a:pt x="68" y="224"/>
                  </a:lnTo>
                  <a:lnTo>
                    <a:pt x="63" y="232"/>
                  </a:lnTo>
                  <a:lnTo>
                    <a:pt x="61" y="237"/>
                  </a:lnTo>
                  <a:lnTo>
                    <a:pt x="58" y="240"/>
                  </a:lnTo>
                  <a:lnTo>
                    <a:pt x="57" y="241"/>
                  </a:lnTo>
                  <a:lnTo>
                    <a:pt x="0" y="241"/>
                  </a:lnTo>
                  <a:lnTo>
                    <a:pt x="13" y="221"/>
                  </a:lnTo>
                  <a:lnTo>
                    <a:pt x="23" y="202"/>
                  </a:lnTo>
                  <a:lnTo>
                    <a:pt x="31" y="182"/>
                  </a:lnTo>
                  <a:lnTo>
                    <a:pt x="36" y="163"/>
                  </a:lnTo>
                  <a:lnTo>
                    <a:pt x="39" y="143"/>
                  </a:lnTo>
                  <a:lnTo>
                    <a:pt x="40" y="124"/>
                  </a:lnTo>
                  <a:lnTo>
                    <a:pt x="39" y="107"/>
                  </a:lnTo>
                  <a:lnTo>
                    <a:pt x="37" y="91"/>
                  </a:lnTo>
                  <a:lnTo>
                    <a:pt x="34" y="75"/>
                  </a:lnTo>
                  <a:lnTo>
                    <a:pt x="29" y="61"/>
                  </a:lnTo>
                  <a:lnTo>
                    <a:pt x="25" y="48"/>
                  </a:lnTo>
                  <a:lnTo>
                    <a:pt x="20" y="36"/>
                  </a:lnTo>
                  <a:lnTo>
                    <a:pt x="15" y="26"/>
                  </a:lnTo>
                  <a:lnTo>
                    <a:pt x="10" y="17"/>
                  </a:lnTo>
                  <a:lnTo>
                    <a:pt x="6" y="10"/>
                  </a:lnTo>
                  <a:lnTo>
                    <a:pt x="3" y="4"/>
                  </a:lnTo>
                  <a:lnTo>
                    <a:pt x="1" y="2"/>
                  </a:lnTo>
                  <a:lnTo>
                    <a:pt x="0" y="0"/>
                  </a:lnTo>
                  <a:close/>
                </a:path>
              </a:pathLst>
            </a:custGeom>
            <a:solidFill>
              <a:srgbClr val="000000"/>
            </a:solidFill>
            <a:ln w="9525">
              <a:noFill/>
              <a:round/>
              <a:headEnd/>
              <a:tailEnd/>
            </a:ln>
          </p:spPr>
          <p:txBody>
            <a:bodyPr/>
            <a:lstStyle/>
            <a:p>
              <a:endParaRPr lang="en-US" sz="2400"/>
            </a:p>
          </p:txBody>
        </p:sp>
      </p:grpSp>
      <p:grpSp>
        <p:nvGrpSpPr>
          <p:cNvPr id="1242" name="Group 218"/>
          <p:cNvGrpSpPr>
            <a:grpSpLocks/>
          </p:cNvGrpSpPr>
          <p:nvPr/>
        </p:nvGrpSpPr>
        <p:grpSpPr bwMode="auto">
          <a:xfrm>
            <a:off x="1" y="0"/>
            <a:ext cx="11027833" cy="300038"/>
            <a:chOff x="4608" y="240"/>
            <a:chExt cx="362" cy="189"/>
          </a:xfrm>
        </p:grpSpPr>
        <p:sp>
          <p:nvSpPr>
            <p:cNvPr id="1235" name="Freeform 211"/>
            <p:cNvSpPr>
              <a:spLocks noChangeAspect="1"/>
            </p:cNvSpPr>
            <p:nvPr userDrawn="1"/>
          </p:nvSpPr>
          <p:spPr bwMode="auto">
            <a:xfrm>
              <a:off x="4608" y="240"/>
              <a:ext cx="215" cy="189"/>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sz="2400"/>
            </a:p>
          </p:txBody>
        </p:sp>
        <p:sp>
          <p:nvSpPr>
            <p:cNvPr id="1236" name="Freeform 212"/>
            <p:cNvSpPr>
              <a:spLocks noChangeAspect="1"/>
            </p:cNvSpPr>
            <p:nvPr userDrawn="1"/>
          </p:nvSpPr>
          <p:spPr bwMode="auto">
            <a:xfrm>
              <a:off x="4752" y="240"/>
              <a:ext cx="218" cy="189"/>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sz="2400"/>
            </a:p>
          </p:txBody>
        </p:sp>
      </p:grpSp>
      <p:pic>
        <p:nvPicPr>
          <p:cNvPr id="17" name="Picture 4" descr="C:\Users\kingherc\Desktop\svn\2013-damon-scheduler\technohour\tmp\Untitled-4.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10032438" y="19890"/>
            <a:ext cx="994125" cy="28990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Calibri" pitchFamily="34" charset="0"/>
          <a:cs typeface="Arial" charset="0"/>
        </a:defRPr>
      </a:lvl2pPr>
      <a:lvl3pPr algn="l" rtl="0" eaLnBrk="1" fontAlgn="base" hangingPunct="1">
        <a:spcBef>
          <a:spcPct val="0"/>
        </a:spcBef>
        <a:spcAft>
          <a:spcPct val="0"/>
        </a:spcAft>
        <a:defRPr sz="4400">
          <a:solidFill>
            <a:schemeClr val="tx2"/>
          </a:solidFill>
          <a:latin typeface="Calibri" pitchFamily="34" charset="0"/>
          <a:cs typeface="Arial" charset="0"/>
        </a:defRPr>
      </a:lvl3pPr>
      <a:lvl4pPr algn="l" rtl="0" eaLnBrk="1" fontAlgn="base" hangingPunct="1">
        <a:spcBef>
          <a:spcPct val="0"/>
        </a:spcBef>
        <a:spcAft>
          <a:spcPct val="0"/>
        </a:spcAft>
        <a:defRPr sz="4400">
          <a:solidFill>
            <a:schemeClr val="tx2"/>
          </a:solidFill>
          <a:latin typeface="Calibri" pitchFamily="34" charset="0"/>
          <a:cs typeface="Arial" charset="0"/>
        </a:defRPr>
      </a:lvl4pPr>
      <a:lvl5pPr algn="l" rtl="0" eaLnBrk="1" fontAlgn="base" hangingPunct="1">
        <a:spcBef>
          <a:spcPct val="0"/>
        </a:spcBef>
        <a:spcAft>
          <a:spcPct val="0"/>
        </a:spcAft>
        <a:defRPr sz="4400">
          <a:solidFill>
            <a:schemeClr val="tx2"/>
          </a:solidFill>
          <a:latin typeface="Calibri" pitchFamily="34" charset="0"/>
          <a:cs typeface="Arial" charset="0"/>
        </a:defRPr>
      </a:lvl5pPr>
      <a:lvl6pPr marL="457200" algn="l" rtl="0" eaLnBrk="1" fontAlgn="base" hangingPunct="1">
        <a:spcBef>
          <a:spcPct val="0"/>
        </a:spcBef>
        <a:spcAft>
          <a:spcPct val="0"/>
        </a:spcAft>
        <a:defRPr sz="4400">
          <a:solidFill>
            <a:schemeClr val="tx2"/>
          </a:solidFill>
          <a:latin typeface="Calibri" pitchFamily="34" charset="0"/>
          <a:cs typeface="Arial" charset="0"/>
        </a:defRPr>
      </a:lvl6pPr>
      <a:lvl7pPr marL="914400" algn="l" rtl="0" eaLnBrk="1" fontAlgn="base" hangingPunct="1">
        <a:spcBef>
          <a:spcPct val="0"/>
        </a:spcBef>
        <a:spcAft>
          <a:spcPct val="0"/>
        </a:spcAft>
        <a:defRPr sz="4400">
          <a:solidFill>
            <a:schemeClr val="tx2"/>
          </a:solidFill>
          <a:latin typeface="Calibri" pitchFamily="34" charset="0"/>
          <a:cs typeface="Arial" charset="0"/>
        </a:defRPr>
      </a:lvl7pPr>
      <a:lvl8pPr marL="1371600" algn="l" rtl="0" eaLnBrk="1" fontAlgn="base" hangingPunct="1">
        <a:spcBef>
          <a:spcPct val="0"/>
        </a:spcBef>
        <a:spcAft>
          <a:spcPct val="0"/>
        </a:spcAft>
        <a:defRPr sz="4400">
          <a:solidFill>
            <a:schemeClr val="tx2"/>
          </a:solidFill>
          <a:latin typeface="Calibri" pitchFamily="34" charset="0"/>
          <a:cs typeface="Arial" charset="0"/>
        </a:defRPr>
      </a:lvl8pPr>
      <a:lvl9pPr marL="1828800" algn="l" rtl="0" eaLnBrk="1" fontAlgn="base" hangingPunct="1">
        <a:spcBef>
          <a:spcPct val="0"/>
        </a:spcBef>
        <a:spcAft>
          <a:spcPct val="0"/>
        </a:spcAft>
        <a:defRPr sz="4400">
          <a:solidFill>
            <a:schemeClr val="tx2"/>
          </a:solidFill>
          <a:latin typeface="Calibri" pitchFamily="34"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jp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png"/></Relationships>
</file>

<file path=ppt/slides/_rels/slide8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2209800" y="620689"/>
            <a:ext cx="7772400" cy="1470025"/>
          </a:xfrm>
        </p:spPr>
        <p:txBody>
          <a:bodyPr/>
          <a:lstStyle/>
          <a:p>
            <a:r>
              <a:rPr lang="en-US" dirty="0"/>
              <a:t>CS422</a:t>
            </a:r>
            <a:br>
              <a:rPr lang="en-US" dirty="0"/>
            </a:br>
            <a:r>
              <a:rPr lang="en-US" dirty="0"/>
              <a:t>Database systems</a:t>
            </a:r>
          </a:p>
        </p:txBody>
      </p:sp>
      <p:sp>
        <p:nvSpPr>
          <p:cNvPr id="6" name="Subtitle 5"/>
          <p:cNvSpPr>
            <a:spLocks noGrp="1"/>
          </p:cNvSpPr>
          <p:nvPr>
            <p:ph type="subTitle" idx="1"/>
          </p:nvPr>
        </p:nvSpPr>
        <p:spPr>
          <a:xfrm>
            <a:off x="2209800" y="2204864"/>
            <a:ext cx="7772400" cy="2016224"/>
          </a:xfrm>
        </p:spPr>
        <p:txBody>
          <a:bodyPr anchor="b" anchorCtr="0"/>
          <a:lstStyle/>
          <a:p>
            <a:pPr algn="ctr"/>
            <a:r>
              <a:rPr lang="en-US" b="1" dirty="0"/>
              <a:t>Distributed Transactions</a:t>
            </a:r>
            <a:endParaRPr lang="en-US" sz="2400" b="1" dirty="0"/>
          </a:p>
          <a:p>
            <a:endParaRPr lang="en-US" sz="2400" dirty="0"/>
          </a:p>
          <a:p>
            <a:pPr algn="ctr"/>
            <a:r>
              <a:rPr lang="en-US" sz="2400" dirty="0"/>
              <a:t>Data-Intensive Applications and Systems (DIAS) Laboratory</a:t>
            </a:r>
            <a:br>
              <a:rPr lang="en-US" sz="2400" dirty="0"/>
            </a:br>
            <a:r>
              <a:rPr lang="fr-FR" sz="2400" dirty="0"/>
              <a:t>École Polytechnique Fédérale de Lausanne</a:t>
            </a:r>
            <a:endParaRPr lang="el-GR" sz="2400" dirty="0"/>
          </a:p>
        </p:txBody>
      </p:sp>
      <p:sp>
        <p:nvSpPr>
          <p:cNvPr id="8" name="Subtitle 5"/>
          <p:cNvSpPr txBox="1">
            <a:spLocks/>
          </p:cNvSpPr>
          <p:nvPr/>
        </p:nvSpPr>
        <p:spPr bwMode="auto">
          <a:xfrm>
            <a:off x="119336" y="5387976"/>
            <a:ext cx="5173960" cy="1470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Tx/>
              <a:buNone/>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r>
              <a:rPr lang="en-US" sz="2400" kern="0" dirty="0"/>
              <a:t>Some slides adapted from: </a:t>
            </a:r>
          </a:p>
          <a:p>
            <a:pPr marL="342900" indent="-342900">
              <a:buFont typeface="Arial" charset="0"/>
              <a:buChar char="•"/>
            </a:pPr>
            <a:r>
              <a:rPr lang="en-US" sz="2400" kern="0" dirty="0"/>
              <a:t>Andy </a:t>
            </a:r>
            <a:r>
              <a:rPr lang="en-US" sz="2400" kern="0" dirty="0" err="1"/>
              <a:t>Pavlo</a:t>
            </a:r>
            <a:endParaRPr lang="en-US" sz="2400" kern="0" dirty="0"/>
          </a:p>
          <a:p>
            <a:pPr marL="342900" indent="-342900">
              <a:buFont typeface="Arial" charset="0"/>
              <a:buChar char="•"/>
            </a:pPr>
            <a:r>
              <a:rPr lang="en-US" sz="2400" kern="0" dirty="0"/>
              <a:t>CS-322</a:t>
            </a:r>
          </a:p>
        </p:txBody>
      </p:sp>
      <p:sp>
        <p:nvSpPr>
          <p:cNvPr id="10" name="Rectangle 9"/>
          <p:cNvSpPr/>
          <p:nvPr/>
        </p:nvSpPr>
        <p:spPr>
          <a:xfrm>
            <a:off x="3144255" y="4335240"/>
            <a:ext cx="4737194" cy="830997"/>
          </a:xfrm>
          <a:prstGeom prst="rect">
            <a:avLst/>
          </a:prstGeom>
        </p:spPr>
        <p:txBody>
          <a:bodyPr wrap="none">
            <a:spAutoFit/>
          </a:bodyPr>
          <a:lstStyle/>
          <a:p>
            <a:r>
              <a:rPr lang="en-US" i="1" dirty="0"/>
              <a:t>“Too much agreement kills the chat.”</a:t>
            </a:r>
            <a:br>
              <a:rPr lang="en-US" i="1" dirty="0"/>
            </a:br>
            <a:r>
              <a:rPr lang="en-US" i="1" dirty="0"/>
              <a:t>– John Jay Chapman</a:t>
            </a:r>
          </a:p>
        </p:txBody>
      </p:sp>
    </p:spTree>
    <p:extLst>
      <p:ext uri="{BB962C8B-B14F-4D97-AF65-F5344CB8AC3E}">
        <p14:creationId xmlns:p14="http://schemas.microsoft.com/office/powerpoint/2010/main" val="150357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Concurrency Control</a:t>
            </a:r>
          </a:p>
        </p:txBody>
      </p:sp>
      <p:sp>
        <p:nvSpPr>
          <p:cNvPr id="3" name="Content Placeholder 2"/>
          <p:cNvSpPr>
            <a:spLocks noGrp="1"/>
          </p:cNvSpPr>
          <p:nvPr>
            <p:ph idx="1"/>
          </p:nvPr>
        </p:nvSpPr>
        <p:spPr>
          <a:xfrm>
            <a:off x="479376" y="1219201"/>
            <a:ext cx="10972800" cy="4906963"/>
          </a:xfrm>
        </p:spPr>
        <p:txBody>
          <a:bodyPr/>
          <a:lstStyle/>
          <a:p>
            <a:pPr marL="0" indent="0">
              <a:buNone/>
            </a:pPr>
            <a:r>
              <a:rPr lang="en-US" dirty="0"/>
              <a:t>Need to allow multiple transactions to execute simultaneously across multiple nodes.</a:t>
            </a:r>
          </a:p>
          <a:p>
            <a:r>
              <a:rPr lang="en-US" dirty="0"/>
              <a:t>Many of the protocols from single-node DBMS can be adapted</a:t>
            </a:r>
          </a:p>
          <a:p>
            <a:pPr marL="0" indent="0">
              <a:buNone/>
            </a:pPr>
            <a:endParaRPr lang="en-US" dirty="0"/>
          </a:p>
          <a:p>
            <a:pPr marL="0" indent="0">
              <a:buNone/>
            </a:pPr>
            <a:r>
              <a:rPr lang="en-US" dirty="0"/>
              <a:t>It is harder though! Reasons:</a:t>
            </a:r>
          </a:p>
          <a:p>
            <a:r>
              <a:rPr lang="en-US" dirty="0"/>
              <a:t>Network Communication Overhead</a:t>
            </a:r>
          </a:p>
          <a:p>
            <a:r>
              <a:rPr lang="en-US" dirty="0"/>
              <a:t>Clock Skew</a:t>
            </a:r>
          </a:p>
          <a:p>
            <a:r>
              <a:rPr lang="en-US" dirty="0"/>
              <a:t>Node Failures</a:t>
            </a:r>
          </a:p>
          <a:p>
            <a:r>
              <a:rPr lang="en-US" dirty="0"/>
              <a:t>Replication</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10</a:t>
            </a:fld>
            <a:endParaRPr lang="en-US"/>
          </a:p>
        </p:txBody>
      </p:sp>
      <p:cxnSp>
        <p:nvCxnSpPr>
          <p:cNvPr id="6" name="Straight Connector 5"/>
          <p:cNvCxnSpPr/>
          <p:nvPr/>
        </p:nvCxnSpPr>
        <p:spPr>
          <a:xfrm>
            <a:off x="6888088" y="3284984"/>
            <a:ext cx="0" cy="32403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6888088" y="3318570"/>
            <a:ext cx="5303912" cy="3046988"/>
          </a:xfrm>
          <a:prstGeom prst="rect">
            <a:avLst/>
          </a:prstGeom>
        </p:spPr>
        <p:txBody>
          <a:bodyPr wrap="square">
            <a:spAutoFit/>
          </a:bodyPr>
          <a:lstStyle/>
          <a:p>
            <a:r>
              <a:rPr lang="en-US" sz="3200" dirty="0"/>
              <a:t>Distributed 2PL:</a:t>
            </a:r>
          </a:p>
          <a:p>
            <a:pPr marL="457200" indent="-457200">
              <a:buFont typeface="Arial" panose="020B0604020202020204" pitchFamily="34" charset="0"/>
              <a:buChar char="•"/>
            </a:pPr>
            <a:r>
              <a:rPr lang="en-US" sz="3200" dirty="0"/>
              <a:t>Increased lock duration</a:t>
            </a:r>
          </a:p>
          <a:p>
            <a:pPr marL="457200" indent="-457200">
              <a:buFont typeface="Arial" panose="020B0604020202020204" pitchFamily="34" charset="0"/>
              <a:buChar char="•"/>
            </a:pPr>
            <a:r>
              <a:rPr lang="en-US" sz="3200" dirty="0"/>
              <a:t>Who detects deadlocks?</a:t>
            </a:r>
          </a:p>
          <a:p>
            <a:r>
              <a:rPr lang="en-US" sz="3200" dirty="0"/>
              <a:t>Timestamp-based:</a:t>
            </a:r>
          </a:p>
          <a:p>
            <a:pPr marL="457200" indent="-457200">
              <a:buFont typeface="Arial" panose="020B0604020202020204" pitchFamily="34" charset="0"/>
              <a:buChar char="•"/>
            </a:pPr>
            <a:r>
              <a:rPr lang="en-US" sz="3200" dirty="0"/>
              <a:t>Whose clock is correct?</a:t>
            </a:r>
          </a:p>
          <a:p>
            <a:pPr marL="457200" indent="-457200">
              <a:buFont typeface="Arial" panose="020B0604020202020204" pitchFamily="34" charset="0"/>
              <a:buChar char="•"/>
            </a:pPr>
            <a:r>
              <a:rPr lang="en-US" sz="3200" dirty="0"/>
              <a:t>Can we have 1 global clock?</a:t>
            </a:r>
          </a:p>
        </p:txBody>
      </p:sp>
    </p:spTree>
    <p:extLst>
      <p:ext uri="{BB962C8B-B14F-4D97-AF65-F5344CB8AC3E}">
        <p14:creationId xmlns:p14="http://schemas.microsoft.com/office/powerpoint/2010/main" val="1726205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a:ln/>
        </p:spPr>
        <p:txBody>
          <a:bodyPr/>
          <a:lstStyle/>
          <a:p>
            <a:r>
              <a:rPr lang="en-US" altLang="fr-FR"/>
              <a:t>Distributed Locking</a:t>
            </a:r>
          </a:p>
        </p:txBody>
      </p:sp>
      <p:sp>
        <p:nvSpPr>
          <p:cNvPr id="47107" name="Rectangle 3"/>
          <p:cNvSpPr>
            <a:spLocks noGrp="1" noChangeArrowheads="1"/>
          </p:cNvSpPr>
          <p:nvPr>
            <p:ph type="body" idx="1"/>
          </p:nvPr>
        </p:nvSpPr>
        <p:spPr>
          <a:xfrm>
            <a:off x="479376" y="1447800"/>
            <a:ext cx="10297144" cy="4533900"/>
          </a:xfrm>
          <a:noFill/>
          <a:ln/>
        </p:spPr>
        <p:txBody>
          <a:bodyPr/>
          <a:lstStyle/>
          <a:p>
            <a:r>
              <a:rPr lang="en-US" altLang="fr-FR" dirty="0"/>
              <a:t>How do we manage locks for objects across many sites?  </a:t>
            </a:r>
          </a:p>
          <a:p>
            <a:pPr lvl="1"/>
            <a:r>
              <a:rPr lang="en-US" altLang="fr-FR" sz="2800" dirty="0">
                <a:solidFill>
                  <a:schemeClr val="accent2"/>
                </a:solidFill>
              </a:rPr>
              <a:t>Centralized:</a:t>
            </a:r>
            <a:r>
              <a:rPr lang="en-US" altLang="fr-FR" sz="2800" dirty="0"/>
              <a:t>  One site does all locking.</a:t>
            </a:r>
          </a:p>
          <a:p>
            <a:pPr lvl="2"/>
            <a:r>
              <a:rPr lang="en-US" altLang="fr-FR" sz="2000" dirty="0"/>
              <a:t>Vulnerable to single site failure.</a:t>
            </a:r>
          </a:p>
          <a:p>
            <a:pPr lvl="1"/>
            <a:r>
              <a:rPr lang="en-US" altLang="fr-FR" sz="2800" dirty="0">
                <a:solidFill>
                  <a:schemeClr val="accent2"/>
                </a:solidFill>
              </a:rPr>
              <a:t>Primary Copy:</a:t>
            </a:r>
            <a:r>
              <a:rPr lang="en-US" altLang="fr-FR" sz="2800" dirty="0"/>
              <a:t>  All locking for an object done at the primary copy site for this object.</a:t>
            </a:r>
          </a:p>
          <a:p>
            <a:pPr lvl="2"/>
            <a:r>
              <a:rPr lang="en-US" altLang="fr-FR" sz="2000" dirty="0"/>
              <a:t>Reading requires access to locking site as well as site where the object is stored.</a:t>
            </a:r>
            <a:endParaRPr lang="en-US" altLang="fr-FR" dirty="0"/>
          </a:p>
          <a:p>
            <a:pPr lvl="1"/>
            <a:r>
              <a:rPr lang="en-US" altLang="fr-FR" sz="2800" dirty="0">
                <a:solidFill>
                  <a:schemeClr val="accent2"/>
                </a:solidFill>
              </a:rPr>
              <a:t>Fully Distributed:</a:t>
            </a:r>
            <a:r>
              <a:rPr lang="en-US" altLang="fr-FR" sz="2800" dirty="0"/>
              <a:t>  Locking for a copy done at site where the copy is stored.</a:t>
            </a:r>
          </a:p>
          <a:p>
            <a:pPr lvl="2"/>
            <a:r>
              <a:rPr lang="en-US" altLang="fr-FR" sz="2000" dirty="0"/>
              <a:t>Locks at all sites while writing an object.</a:t>
            </a:r>
          </a:p>
        </p:txBody>
      </p:sp>
      <p:sp>
        <p:nvSpPr>
          <p:cNvPr id="2" name="Slide Number Placeholder 1"/>
          <p:cNvSpPr>
            <a:spLocks noGrp="1"/>
          </p:cNvSpPr>
          <p:nvPr>
            <p:ph type="sldNum" sz="quarter" idx="12"/>
          </p:nvPr>
        </p:nvSpPr>
        <p:spPr/>
        <p:txBody>
          <a:bodyPr/>
          <a:lstStyle/>
          <a:p>
            <a:fld id="{35B54189-C436-47D0-AC37-8484B13A8E13}" type="slidenum">
              <a:rPr lang="en-US" smtClean="0"/>
              <a:pPr/>
              <a:t>11</a:t>
            </a:fld>
            <a:endParaRPr lang="en-US"/>
          </a:p>
        </p:txBody>
      </p:sp>
    </p:spTree>
    <p:extLst>
      <p:ext uri="{BB962C8B-B14F-4D97-AF65-F5344CB8AC3E}">
        <p14:creationId xmlns:p14="http://schemas.microsoft.com/office/powerpoint/2010/main" val="1630459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noFill/>
          <a:ln/>
        </p:spPr>
        <p:txBody>
          <a:bodyPr/>
          <a:lstStyle/>
          <a:p>
            <a:r>
              <a:rPr lang="en-US" altLang="fr-FR"/>
              <a:t>Distributed Deadlock Detection</a:t>
            </a:r>
          </a:p>
        </p:txBody>
      </p:sp>
      <p:sp>
        <p:nvSpPr>
          <p:cNvPr id="49155" name="Rectangle 3"/>
          <p:cNvSpPr>
            <a:spLocks noGrp="1" noChangeArrowheads="1"/>
          </p:cNvSpPr>
          <p:nvPr>
            <p:ph type="body" idx="1"/>
          </p:nvPr>
        </p:nvSpPr>
        <p:spPr>
          <a:xfrm>
            <a:off x="479376" y="1447800"/>
            <a:ext cx="11233248" cy="1447800"/>
          </a:xfrm>
          <a:noFill/>
          <a:ln/>
        </p:spPr>
        <p:txBody>
          <a:bodyPr/>
          <a:lstStyle/>
          <a:p>
            <a:r>
              <a:rPr lang="en-US" altLang="fr-FR" dirty="0"/>
              <a:t>Each site maintains a </a:t>
            </a:r>
            <a:r>
              <a:rPr lang="en-US" altLang="fr-FR" dirty="0">
                <a:solidFill>
                  <a:schemeClr val="accent2"/>
                </a:solidFill>
              </a:rPr>
              <a:t>local waits-for graph.</a:t>
            </a:r>
          </a:p>
          <a:p>
            <a:r>
              <a:rPr lang="en-US" altLang="fr-FR" dirty="0"/>
              <a:t>A global deadlock might exist</a:t>
            </a:r>
            <a:r>
              <a:rPr lang="en-US" altLang="fr-FR" dirty="0">
                <a:solidFill>
                  <a:schemeClr val="accent2"/>
                </a:solidFill>
              </a:rPr>
              <a:t> </a:t>
            </a:r>
            <a:r>
              <a:rPr lang="en-US" altLang="fr-FR" dirty="0"/>
              <a:t>even with acyclic local graphs:</a:t>
            </a:r>
          </a:p>
        </p:txBody>
      </p:sp>
      <p:sp>
        <p:nvSpPr>
          <p:cNvPr id="49156" name="Oval 4"/>
          <p:cNvSpPr>
            <a:spLocks noChangeArrowheads="1"/>
          </p:cNvSpPr>
          <p:nvPr/>
        </p:nvSpPr>
        <p:spPr bwMode="auto">
          <a:xfrm>
            <a:off x="1682750" y="3130550"/>
            <a:ext cx="749300" cy="7493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H"/>
          </a:p>
        </p:txBody>
      </p:sp>
      <p:sp>
        <p:nvSpPr>
          <p:cNvPr id="49157" name="Oval 5"/>
          <p:cNvSpPr>
            <a:spLocks noChangeArrowheads="1"/>
          </p:cNvSpPr>
          <p:nvPr/>
        </p:nvSpPr>
        <p:spPr bwMode="auto">
          <a:xfrm>
            <a:off x="3435350" y="3130550"/>
            <a:ext cx="749300" cy="7493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H"/>
          </a:p>
        </p:txBody>
      </p:sp>
      <p:sp>
        <p:nvSpPr>
          <p:cNvPr id="49158" name="Oval 6"/>
          <p:cNvSpPr>
            <a:spLocks noChangeArrowheads="1"/>
          </p:cNvSpPr>
          <p:nvPr/>
        </p:nvSpPr>
        <p:spPr bwMode="auto">
          <a:xfrm>
            <a:off x="4730750" y="3130550"/>
            <a:ext cx="749300" cy="7493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H"/>
          </a:p>
        </p:txBody>
      </p:sp>
      <p:sp>
        <p:nvSpPr>
          <p:cNvPr id="49159" name="Oval 7"/>
          <p:cNvSpPr>
            <a:spLocks noChangeArrowheads="1"/>
          </p:cNvSpPr>
          <p:nvPr/>
        </p:nvSpPr>
        <p:spPr bwMode="auto">
          <a:xfrm>
            <a:off x="6483350" y="3130550"/>
            <a:ext cx="749300" cy="7493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H"/>
          </a:p>
        </p:txBody>
      </p:sp>
      <p:sp>
        <p:nvSpPr>
          <p:cNvPr id="49160" name="Oval 8"/>
          <p:cNvSpPr>
            <a:spLocks noChangeArrowheads="1"/>
          </p:cNvSpPr>
          <p:nvPr/>
        </p:nvSpPr>
        <p:spPr bwMode="auto">
          <a:xfrm>
            <a:off x="7780338" y="3054350"/>
            <a:ext cx="749300" cy="7493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H"/>
          </a:p>
        </p:txBody>
      </p:sp>
      <p:sp>
        <p:nvSpPr>
          <p:cNvPr id="49161" name="Oval 9"/>
          <p:cNvSpPr>
            <a:spLocks noChangeArrowheads="1"/>
          </p:cNvSpPr>
          <p:nvPr/>
        </p:nvSpPr>
        <p:spPr bwMode="auto">
          <a:xfrm>
            <a:off x="9532938" y="3054350"/>
            <a:ext cx="749300" cy="749300"/>
          </a:xfrm>
          <a:prstGeom prst="ellipse">
            <a:avLst/>
          </a:prstGeom>
          <a:solidFill>
            <a:schemeClr val="accent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fr-CH"/>
          </a:p>
        </p:txBody>
      </p:sp>
      <p:sp>
        <p:nvSpPr>
          <p:cNvPr id="49162" name="Rectangle 10"/>
          <p:cNvSpPr>
            <a:spLocks noChangeArrowheads="1"/>
          </p:cNvSpPr>
          <p:nvPr/>
        </p:nvSpPr>
        <p:spPr bwMode="auto">
          <a:xfrm>
            <a:off x="1812926" y="3260726"/>
            <a:ext cx="49372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fr-FR" b="1">
                <a:solidFill>
                  <a:schemeClr val="bg1"/>
                </a:solidFill>
              </a:rPr>
              <a:t>T1</a:t>
            </a:r>
          </a:p>
        </p:txBody>
      </p:sp>
      <p:sp>
        <p:nvSpPr>
          <p:cNvPr id="49163" name="Rectangle 11"/>
          <p:cNvSpPr>
            <a:spLocks noChangeArrowheads="1"/>
          </p:cNvSpPr>
          <p:nvPr/>
        </p:nvSpPr>
        <p:spPr bwMode="auto">
          <a:xfrm>
            <a:off x="4860926" y="3260726"/>
            <a:ext cx="49372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fr-FR" b="1">
                <a:solidFill>
                  <a:schemeClr val="bg1"/>
                </a:solidFill>
              </a:rPr>
              <a:t>T1</a:t>
            </a:r>
          </a:p>
        </p:txBody>
      </p:sp>
      <p:sp>
        <p:nvSpPr>
          <p:cNvPr id="49164" name="Rectangle 12"/>
          <p:cNvSpPr>
            <a:spLocks noChangeArrowheads="1"/>
          </p:cNvSpPr>
          <p:nvPr/>
        </p:nvSpPr>
        <p:spPr bwMode="auto">
          <a:xfrm>
            <a:off x="7908926" y="3260726"/>
            <a:ext cx="49372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fr-FR" b="1">
                <a:solidFill>
                  <a:schemeClr val="bg1"/>
                </a:solidFill>
              </a:rPr>
              <a:t>T1</a:t>
            </a:r>
          </a:p>
        </p:txBody>
      </p:sp>
      <p:sp>
        <p:nvSpPr>
          <p:cNvPr id="49165" name="Rectangle 13"/>
          <p:cNvSpPr>
            <a:spLocks noChangeArrowheads="1"/>
          </p:cNvSpPr>
          <p:nvPr/>
        </p:nvSpPr>
        <p:spPr bwMode="auto">
          <a:xfrm>
            <a:off x="3565526" y="3260726"/>
            <a:ext cx="49372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fr-FR" b="1">
                <a:solidFill>
                  <a:schemeClr val="bg1"/>
                </a:solidFill>
              </a:rPr>
              <a:t>T2</a:t>
            </a:r>
          </a:p>
        </p:txBody>
      </p:sp>
      <p:sp>
        <p:nvSpPr>
          <p:cNvPr id="49166" name="Rectangle 14"/>
          <p:cNvSpPr>
            <a:spLocks noChangeArrowheads="1"/>
          </p:cNvSpPr>
          <p:nvPr/>
        </p:nvSpPr>
        <p:spPr bwMode="auto">
          <a:xfrm>
            <a:off x="6613526" y="3260726"/>
            <a:ext cx="49372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fr-FR" b="1">
                <a:solidFill>
                  <a:schemeClr val="bg1"/>
                </a:solidFill>
              </a:rPr>
              <a:t>T2</a:t>
            </a:r>
          </a:p>
        </p:txBody>
      </p:sp>
      <p:sp>
        <p:nvSpPr>
          <p:cNvPr id="49167" name="Rectangle 15"/>
          <p:cNvSpPr>
            <a:spLocks noChangeArrowheads="1"/>
          </p:cNvSpPr>
          <p:nvPr/>
        </p:nvSpPr>
        <p:spPr bwMode="auto">
          <a:xfrm>
            <a:off x="9661526" y="3260726"/>
            <a:ext cx="49372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fr-FR" b="1">
                <a:solidFill>
                  <a:schemeClr val="bg1"/>
                </a:solidFill>
              </a:rPr>
              <a:t>T2</a:t>
            </a:r>
          </a:p>
        </p:txBody>
      </p:sp>
      <p:sp>
        <p:nvSpPr>
          <p:cNvPr id="49168" name="Line 16"/>
          <p:cNvSpPr>
            <a:spLocks noChangeShapeType="1"/>
          </p:cNvSpPr>
          <p:nvPr/>
        </p:nvSpPr>
        <p:spPr bwMode="auto">
          <a:xfrm>
            <a:off x="2438400" y="3505200"/>
            <a:ext cx="990600" cy="0"/>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H"/>
          </a:p>
        </p:txBody>
      </p:sp>
      <p:sp>
        <p:nvSpPr>
          <p:cNvPr id="49169" name="Line 17"/>
          <p:cNvSpPr>
            <a:spLocks noChangeShapeType="1"/>
          </p:cNvSpPr>
          <p:nvPr/>
        </p:nvSpPr>
        <p:spPr bwMode="auto">
          <a:xfrm>
            <a:off x="5486400" y="3505200"/>
            <a:ext cx="990600" cy="0"/>
          </a:xfrm>
          <a:prstGeom prst="line">
            <a:avLst/>
          </a:prstGeom>
          <a:noFill/>
          <a:ln w="50800">
            <a:solidFill>
              <a:schemeClr val="tx1"/>
            </a:solidFill>
            <a:round/>
            <a:headEnd type="stealth" w="med" len="med"/>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H"/>
          </a:p>
        </p:txBody>
      </p:sp>
      <p:sp>
        <p:nvSpPr>
          <p:cNvPr id="49170" name="Line 18"/>
          <p:cNvSpPr>
            <a:spLocks noChangeShapeType="1"/>
          </p:cNvSpPr>
          <p:nvPr/>
        </p:nvSpPr>
        <p:spPr bwMode="auto">
          <a:xfrm>
            <a:off x="8458200" y="3200400"/>
            <a:ext cx="1143000" cy="0"/>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H"/>
          </a:p>
        </p:txBody>
      </p:sp>
      <p:sp>
        <p:nvSpPr>
          <p:cNvPr id="49171" name="Line 19"/>
          <p:cNvSpPr>
            <a:spLocks noChangeShapeType="1"/>
          </p:cNvSpPr>
          <p:nvPr/>
        </p:nvSpPr>
        <p:spPr bwMode="auto">
          <a:xfrm>
            <a:off x="8458200" y="3657600"/>
            <a:ext cx="1143000" cy="0"/>
          </a:xfrm>
          <a:prstGeom prst="line">
            <a:avLst/>
          </a:prstGeom>
          <a:noFill/>
          <a:ln w="508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fr-CH"/>
          </a:p>
        </p:txBody>
      </p:sp>
      <p:sp>
        <p:nvSpPr>
          <p:cNvPr id="49172" name="Rectangle 20"/>
          <p:cNvSpPr>
            <a:spLocks noChangeArrowheads="1"/>
          </p:cNvSpPr>
          <p:nvPr/>
        </p:nvSpPr>
        <p:spPr bwMode="auto">
          <a:xfrm>
            <a:off x="2346325" y="3870326"/>
            <a:ext cx="97142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fr-FR" b="1"/>
              <a:t>SITE A</a:t>
            </a:r>
          </a:p>
        </p:txBody>
      </p:sp>
      <p:sp>
        <p:nvSpPr>
          <p:cNvPr id="49173" name="Rectangle 21"/>
          <p:cNvSpPr>
            <a:spLocks noChangeArrowheads="1"/>
          </p:cNvSpPr>
          <p:nvPr/>
        </p:nvSpPr>
        <p:spPr bwMode="auto">
          <a:xfrm>
            <a:off x="5394325" y="3870326"/>
            <a:ext cx="958596"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fr-FR" b="1"/>
              <a:t>SITE B</a:t>
            </a:r>
          </a:p>
        </p:txBody>
      </p:sp>
      <p:sp>
        <p:nvSpPr>
          <p:cNvPr id="49174" name="Rectangle 22"/>
          <p:cNvSpPr>
            <a:spLocks noChangeArrowheads="1"/>
          </p:cNvSpPr>
          <p:nvPr/>
        </p:nvSpPr>
        <p:spPr bwMode="auto">
          <a:xfrm>
            <a:off x="8366126" y="3870326"/>
            <a:ext cx="1200265"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r>
              <a:rPr lang="en-US" altLang="fr-FR" b="1"/>
              <a:t>GLOBAL</a:t>
            </a:r>
          </a:p>
        </p:txBody>
      </p:sp>
      <p:sp>
        <p:nvSpPr>
          <p:cNvPr id="49175" name="Rectangle 23"/>
          <p:cNvSpPr>
            <a:spLocks noChangeArrowheads="1"/>
          </p:cNvSpPr>
          <p:nvPr/>
        </p:nvSpPr>
        <p:spPr bwMode="auto">
          <a:xfrm>
            <a:off x="479376" y="4495800"/>
            <a:ext cx="11233248"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lvl1pPr marL="342900" indent="-3429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457200" indent="-457200">
              <a:spcBef>
                <a:spcPct val="20000"/>
              </a:spcBef>
              <a:buClr>
                <a:schemeClr val="tx1"/>
              </a:buClr>
              <a:buSzPct val="75000"/>
              <a:buFont typeface="Arial" panose="020B0604020202020204" pitchFamily="34" charset="0"/>
              <a:buChar char="•"/>
            </a:pPr>
            <a:r>
              <a:rPr lang="en-US" altLang="fr-FR" sz="2800" dirty="0">
                <a:latin typeface="+mn-lt"/>
              </a:rPr>
              <a:t>Three solutions:  </a:t>
            </a:r>
            <a:r>
              <a:rPr lang="en-US" altLang="fr-FR" sz="2800" dirty="0">
                <a:solidFill>
                  <a:schemeClr val="accent2"/>
                </a:solidFill>
                <a:latin typeface="+mn-lt"/>
              </a:rPr>
              <a:t>Centralized</a:t>
            </a:r>
            <a:r>
              <a:rPr lang="en-US" altLang="fr-FR" sz="2800" dirty="0">
                <a:latin typeface="+mn-lt"/>
              </a:rPr>
              <a:t> (send all local graphs to one site); </a:t>
            </a:r>
            <a:r>
              <a:rPr lang="en-US" altLang="fr-FR" sz="2800" dirty="0">
                <a:solidFill>
                  <a:schemeClr val="accent2"/>
                </a:solidFill>
                <a:latin typeface="+mn-lt"/>
              </a:rPr>
              <a:t>Hierarchical </a:t>
            </a:r>
            <a:r>
              <a:rPr lang="en-US" altLang="fr-FR" sz="2800" dirty="0">
                <a:latin typeface="+mn-lt"/>
              </a:rPr>
              <a:t>(organize sites into a hierarchy and send local graphs to parent in the hierarchy); </a:t>
            </a:r>
            <a:r>
              <a:rPr lang="en-US" altLang="fr-FR" sz="2800" dirty="0">
                <a:solidFill>
                  <a:schemeClr val="accent2"/>
                </a:solidFill>
                <a:latin typeface="+mn-lt"/>
              </a:rPr>
              <a:t>Timeout </a:t>
            </a:r>
            <a:r>
              <a:rPr lang="en-US" altLang="fr-FR" sz="2800" dirty="0">
                <a:latin typeface="+mn-lt"/>
              </a:rPr>
              <a:t>(abort </a:t>
            </a:r>
            <a:r>
              <a:rPr lang="en-US" altLang="fr-FR" sz="2800" dirty="0" err="1">
                <a:latin typeface="+mn-lt"/>
              </a:rPr>
              <a:t>Xact</a:t>
            </a:r>
            <a:r>
              <a:rPr lang="en-US" altLang="fr-FR" sz="2800" dirty="0">
                <a:latin typeface="+mn-lt"/>
              </a:rPr>
              <a:t> if it waits too long).</a:t>
            </a:r>
          </a:p>
          <a:p>
            <a:pPr marL="457200" indent="-457200">
              <a:spcBef>
                <a:spcPct val="20000"/>
              </a:spcBef>
              <a:buClr>
                <a:schemeClr val="tx1"/>
              </a:buClr>
              <a:buSzPct val="75000"/>
              <a:buFont typeface="Arial" panose="020B0604020202020204" pitchFamily="34" charset="0"/>
              <a:buChar char="•"/>
            </a:pPr>
            <a:r>
              <a:rPr lang="en-US" altLang="fr-FR" sz="2800" dirty="0">
                <a:latin typeface="+mn-lt"/>
              </a:rPr>
              <a:t>(Fourth): Abort instead of waiting for lock!</a:t>
            </a:r>
          </a:p>
        </p:txBody>
      </p:sp>
      <p:sp>
        <p:nvSpPr>
          <p:cNvPr id="2" name="Slide Number Placeholder 1"/>
          <p:cNvSpPr>
            <a:spLocks noGrp="1"/>
          </p:cNvSpPr>
          <p:nvPr>
            <p:ph type="sldNum" sz="quarter" idx="12"/>
          </p:nvPr>
        </p:nvSpPr>
        <p:spPr/>
        <p:txBody>
          <a:bodyPr/>
          <a:lstStyle/>
          <a:p>
            <a:fld id="{35B54189-C436-47D0-AC37-8484B13A8E13}" type="slidenum">
              <a:rPr lang="en-US" smtClean="0"/>
              <a:pPr/>
              <a:t>12</a:t>
            </a:fld>
            <a:endParaRPr lang="en-US"/>
          </a:p>
        </p:txBody>
      </p:sp>
    </p:spTree>
    <p:extLst>
      <p:ext uri="{BB962C8B-B14F-4D97-AF65-F5344CB8AC3E}">
        <p14:creationId xmlns:p14="http://schemas.microsoft.com/office/powerpoint/2010/main" val="3297039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Transactions</a:t>
            </a:r>
            <a:endParaRPr lang="fr-CH" dirty="0"/>
          </a:p>
        </p:txBody>
      </p:sp>
      <p:sp>
        <p:nvSpPr>
          <p:cNvPr id="3" name="Content Placeholder 2"/>
          <p:cNvSpPr>
            <a:spLocks noGrp="1"/>
          </p:cNvSpPr>
          <p:nvPr>
            <p:ph idx="1"/>
          </p:nvPr>
        </p:nvSpPr>
        <p:spPr/>
        <p:txBody>
          <a:bodyPr/>
          <a:lstStyle/>
          <a:p>
            <a:r>
              <a:rPr lang="en-US" dirty="0"/>
              <a:t>Transactions in Distributed DBMS</a:t>
            </a:r>
          </a:p>
          <a:p>
            <a:pPr lvl="1"/>
            <a:r>
              <a:rPr lang="en-US" dirty="0"/>
              <a:t>Submitted at one site, access data from other sites</a:t>
            </a:r>
          </a:p>
          <a:p>
            <a:pPr lvl="1"/>
            <a:r>
              <a:rPr lang="en-US" dirty="0" err="1">
                <a:solidFill>
                  <a:srgbClr val="C0504D"/>
                </a:solidFill>
              </a:rPr>
              <a:t>Subtransaction</a:t>
            </a:r>
            <a:r>
              <a:rPr lang="en-US" dirty="0"/>
              <a:t>: part of transaction in one site</a:t>
            </a:r>
          </a:p>
          <a:p>
            <a:endParaRPr lang="en-US" dirty="0"/>
          </a:p>
          <a:p>
            <a:r>
              <a:rPr lang="en-US" dirty="0"/>
              <a:t>How to guarantee ACID properties?</a:t>
            </a:r>
          </a:p>
          <a:p>
            <a:pPr lvl="1"/>
            <a:r>
              <a:rPr lang="en-US" dirty="0"/>
              <a:t>Distributed concurrency control: How are locks managed? deadlocks detected?</a:t>
            </a:r>
          </a:p>
          <a:p>
            <a:pPr lvl="1"/>
            <a:r>
              <a:rPr lang="en-US" dirty="0"/>
              <a:t>Distributed recovery: How to guarantee Atomicity across sites?</a:t>
            </a:r>
            <a:endParaRPr lang="fr-CH" dirty="0"/>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13</a:t>
            </a:fld>
            <a:endParaRPr lang="en-US" dirty="0"/>
          </a:p>
        </p:txBody>
      </p:sp>
    </p:spTree>
    <p:extLst>
      <p:ext uri="{BB962C8B-B14F-4D97-AF65-F5344CB8AC3E}">
        <p14:creationId xmlns:p14="http://schemas.microsoft.com/office/powerpoint/2010/main" val="2794158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noFill/>
          <a:ln/>
        </p:spPr>
        <p:txBody>
          <a:bodyPr/>
          <a:lstStyle/>
          <a:p>
            <a:r>
              <a:rPr lang="en-US" altLang="fr-FR"/>
              <a:t>Distributed Recovery</a:t>
            </a:r>
          </a:p>
        </p:txBody>
      </p:sp>
      <p:sp>
        <p:nvSpPr>
          <p:cNvPr id="51203" name="Rectangle 3"/>
          <p:cNvSpPr>
            <a:spLocks noGrp="1" noChangeArrowheads="1"/>
          </p:cNvSpPr>
          <p:nvPr>
            <p:ph type="body" idx="1"/>
          </p:nvPr>
        </p:nvSpPr>
        <p:spPr>
          <a:xfrm>
            <a:off x="479376" y="1340768"/>
            <a:ext cx="11233248" cy="4076700"/>
          </a:xfrm>
          <a:noFill/>
          <a:ln/>
        </p:spPr>
        <p:txBody>
          <a:bodyPr/>
          <a:lstStyle/>
          <a:p>
            <a:r>
              <a:rPr lang="en-US" altLang="fr-FR" sz="3600" dirty="0"/>
              <a:t>If sub-transactions of an </a:t>
            </a:r>
            <a:r>
              <a:rPr lang="en-US" altLang="fr-FR" sz="3600" dirty="0" err="1"/>
              <a:t>Xact</a:t>
            </a:r>
            <a:r>
              <a:rPr lang="en-US" altLang="fr-FR" sz="3600" dirty="0"/>
              <a:t> execute at different sites, all or none must commit.  </a:t>
            </a:r>
          </a:p>
          <a:p>
            <a:pPr lvl="1"/>
            <a:r>
              <a:rPr lang="en-US" altLang="fr-FR" sz="2800" dirty="0"/>
              <a:t>Need a </a:t>
            </a:r>
            <a:r>
              <a:rPr lang="en-US" altLang="fr-FR" sz="2800" dirty="0">
                <a:solidFill>
                  <a:schemeClr val="accent2"/>
                </a:solidFill>
              </a:rPr>
              <a:t>commit protocol</a:t>
            </a:r>
            <a:r>
              <a:rPr lang="en-US" altLang="fr-FR" sz="2800" dirty="0"/>
              <a:t> to achieve this.</a:t>
            </a:r>
          </a:p>
          <a:p>
            <a:endParaRPr lang="en-US" altLang="fr-FR" dirty="0"/>
          </a:p>
          <a:p>
            <a:r>
              <a:rPr lang="en-US" altLang="fr-FR" dirty="0"/>
              <a:t>A log is maintained at each site, as in a centralized DBMS, and commit protocol actions are additionally logged.</a:t>
            </a:r>
          </a:p>
        </p:txBody>
      </p:sp>
      <p:sp>
        <p:nvSpPr>
          <p:cNvPr id="2" name="Slide Number Placeholder 1"/>
          <p:cNvSpPr>
            <a:spLocks noGrp="1"/>
          </p:cNvSpPr>
          <p:nvPr>
            <p:ph type="sldNum" sz="quarter" idx="12"/>
          </p:nvPr>
        </p:nvSpPr>
        <p:spPr/>
        <p:txBody>
          <a:bodyPr/>
          <a:lstStyle/>
          <a:p>
            <a:fld id="{35B54189-C436-47D0-AC37-8484B13A8E13}" type="slidenum">
              <a:rPr lang="en-US" smtClean="0"/>
              <a:pPr/>
              <a:t>14</a:t>
            </a:fld>
            <a:endParaRPr lang="en-US"/>
          </a:p>
        </p:txBody>
      </p:sp>
    </p:spTree>
    <p:extLst>
      <p:ext uri="{BB962C8B-B14F-4D97-AF65-F5344CB8AC3E}">
        <p14:creationId xmlns:p14="http://schemas.microsoft.com/office/powerpoint/2010/main" val="2827487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a distributed transaction OK to commit?</a:t>
            </a:r>
          </a:p>
        </p:txBody>
      </p:sp>
      <p:sp>
        <p:nvSpPr>
          <p:cNvPr id="3" name="Content Placeholder 2"/>
          <p:cNvSpPr>
            <a:spLocks noGrp="1"/>
          </p:cNvSpPr>
          <p:nvPr>
            <p:ph idx="1"/>
          </p:nvPr>
        </p:nvSpPr>
        <p:spPr/>
        <p:txBody>
          <a:bodyPr/>
          <a:lstStyle/>
          <a:p>
            <a:pPr marL="0" indent="0">
              <a:buNone/>
            </a:pPr>
            <a:r>
              <a:rPr lang="en-US" dirty="0"/>
              <a:t>When a multi-node transaction finishes, the DBMS needs to ask all of the nodes involved whether it is safe to commit.</a:t>
            </a:r>
          </a:p>
          <a:p>
            <a:r>
              <a:rPr lang="en-US" dirty="0"/>
              <a:t>Nodes must use an </a:t>
            </a:r>
            <a:r>
              <a:rPr lang="en-US" b="1" dirty="0"/>
              <a:t>atomic commit protocol</a:t>
            </a:r>
          </a:p>
          <a:p>
            <a:pPr marL="0" indent="0">
              <a:buNone/>
            </a:pPr>
            <a:r>
              <a:rPr lang="en-US" dirty="0"/>
              <a:t>Examples:</a:t>
            </a:r>
          </a:p>
          <a:p>
            <a:r>
              <a:rPr lang="en-US" dirty="0"/>
              <a:t>Two-phase commit</a:t>
            </a:r>
          </a:p>
          <a:p>
            <a:r>
              <a:rPr lang="en-US" dirty="0"/>
              <a:t>Three-phase commit (many assumptions; not used)</a:t>
            </a:r>
          </a:p>
          <a:p>
            <a:r>
              <a:rPr lang="en-US" dirty="0" err="1"/>
              <a:t>Paxos</a:t>
            </a:r>
            <a:endParaRPr lang="en-US" dirty="0"/>
          </a:p>
          <a:p>
            <a:r>
              <a:rPr lang="en-US" dirty="0"/>
              <a:t>Raft</a:t>
            </a:r>
          </a:p>
          <a:p>
            <a:r>
              <a:rPr lang="en-US" dirty="0"/>
              <a:t>ZAB (Apache Zookeeper)</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15</a:t>
            </a:fld>
            <a:endParaRPr lang="en-US"/>
          </a:p>
        </p:txBody>
      </p:sp>
      <p:sp>
        <p:nvSpPr>
          <p:cNvPr id="5" name="Rectangle 4"/>
          <p:cNvSpPr/>
          <p:nvPr/>
        </p:nvSpPr>
        <p:spPr>
          <a:xfrm>
            <a:off x="0" y="6220054"/>
            <a:ext cx="12192000" cy="646331"/>
          </a:xfrm>
          <a:prstGeom prst="rect">
            <a:avLst/>
          </a:prstGeom>
        </p:spPr>
        <p:txBody>
          <a:bodyPr wrap="square">
            <a:spAutoFit/>
          </a:bodyPr>
          <a:lstStyle/>
          <a:p>
            <a:pPr algn="ctr"/>
            <a:r>
              <a:rPr lang="en-US" sz="3600" b="1" dirty="0">
                <a:solidFill>
                  <a:schemeClr val="tx2"/>
                </a:solidFill>
              </a:rPr>
              <a:t>All nodes must agree!</a:t>
            </a:r>
          </a:p>
        </p:txBody>
      </p:sp>
    </p:spTree>
    <p:extLst>
      <p:ext uri="{BB962C8B-B14F-4D97-AF65-F5344CB8AC3E}">
        <p14:creationId xmlns:p14="http://schemas.microsoft.com/office/powerpoint/2010/main" val="2429004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noFill/>
          <a:ln/>
        </p:spPr>
        <p:txBody>
          <a:bodyPr/>
          <a:lstStyle/>
          <a:p>
            <a:r>
              <a:rPr lang="en-US" altLang="fr-FR" dirty="0"/>
              <a:t>Two-Phase Commit (2PC)</a:t>
            </a:r>
          </a:p>
        </p:txBody>
      </p:sp>
      <p:sp>
        <p:nvSpPr>
          <p:cNvPr id="53251" name="Rectangle 3"/>
          <p:cNvSpPr>
            <a:spLocks noGrp="1" noChangeArrowheads="1"/>
          </p:cNvSpPr>
          <p:nvPr>
            <p:ph type="body" idx="1"/>
          </p:nvPr>
        </p:nvSpPr>
        <p:spPr>
          <a:xfrm>
            <a:off x="479376" y="1260847"/>
            <a:ext cx="11233248" cy="5264497"/>
          </a:xfrm>
          <a:noFill/>
          <a:ln/>
        </p:spPr>
        <p:txBody>
          <a:bodyPr/>
          <a:lstStyle/>
          <a:p>
            <a:r>
              <a:rPr lang="en-US" altLang="fr-FR" dirty="0"/>
              <a:t>Site at which </a:t>
            </a:r>
            <a:r>
              <a:rPr lang="en-US" altLang="fr-FR" dirty="0" err="1"/>
              <a:t>Xact</a:t>
            </a:r>
            <a:r>
              <a:rPr lang="en-US" altLang="fr-FR" dirty="0"/>
              <a:t> originates is </a:t>
            </a:r>
            <a:r>
              <a:rPr lang="en-US" altLang="fr-FR" dirty="0">
                <a:solidFill>
                  <a:schemeClr val="accent2"/>
                </a:solidFill>
              </a:rPr>
              <a:t>coordinator;</a:t>
            </a:r>
            <a:r>
              <a:rPr lang="en-US" altLang="fr-FR" dirty="0"/>
              <a:t> other sites at which it executes are </a:t>
            </a:r>
            <a:r>
              <a:rPr lang="en-US" altLang="fr-FR" dirty="0">
                <a:solidFill>
                  <a:schemeClr val="accent2"/>
                </a:solidFill>
              </a:rPr>
              <a:t>subordinates.</a:t>
            </a:r>
          </a:p>
          <a:p>
            <a:r>
              <a:rPr lang="en-US" altLang="fr-FR" dirty="0"/>
              <a:t>When an </a:t>
            </a:r>
            <a:r>
              <a:rPr lang="en-US" altLang="fr-FR" dirty="0" err="1"/>
              <a:t>Xact</a:t>
            </a:r>
            <a:r>
              <a:rPr lang="en-US" altLang="fr-FR" dirty="0"/>
              <a:t> wants to commit:</a:t>
            </a:r>
          </a:p>
          <a:p>
            <a:pPr lvl="1">
              <a:buSzPct val="105000"/>
              <a:buFont typeface="ZapfDingbats" charset="2"/>
              <a:buChar char="¬"/>
            </a:pPr>
            <a:r>
              <a:rPr lang="en-US" altLang="fr-FR" dirty="0"/>
              <a:t> Coordinator sends </a:t>
            </a:r>
            <a:r>
              <a:rPr lang="en-US" altLang="fr-FR" b="1" dirty="0">
                <a:solidFill>
                  <a:srgbClr val="4F36D0"/>
                </a:solidFill>
              </a:rPr>
              <a:t>prepare</a:t>
            </a:r>
            <a:r>
              <a:rPr lang="en-US" altLang="fr-FR" dirty="0"/>
              <a:t> </a:t>
            </a:r>
            <a:r>
              <a:rPr lang="en-US" altLang="fr-FR" dirty="0" err="1"/>
              <a:t>msg</a:t>
            </a:r>
            <a:r>
              <a:rPr lang="en-US" altLang="fr-FR" dirty="0"/>
              <a:t> to each subordinate.</a:t>
            </a:r>
          </a:p>
          <a:p>
            <a:pPr lvl="1">
              <a:buSzPct val="105000"/>
              <a:buFont typeface="ZapfDingbats" charset="2"/>
              <a:buChar char="­"/>
            </a:pPr>
            <a:r>
              <a:rPr lang="en-US" altLang="fr-FR" dirty="0"/>
              <a:t> Subordinate force-writes an </a:t>
            </a:r>
            <a:r>
              <a:rPr lang="en-US" altLang="fr-FR" b="1" dirty="0">
                <a:solidFill>
                  <a:schemeClr val="accent2"/>
                </a:solidFill>
              </a:rPr>
              <a:t>abort</a:t>
            </a:r>
            <a:r>
              <a:rPr lang="en-US" altLang="fr-FR" dirty="0"/>
              <a:t> or </a:t>
            </a:r>
            <a:r>
              <a:rPr lang="en-US" altLang="fr-FR" b="1" dirty="0">
                <a:solidFill>
                  <a:schemeClr val="accent2"/>
                </a:solidFill>
              </a:rPr>
              <a:t>prepare</a:t>
            </a:r>
            <a:r>
              <a:rPr lang="en-US" altLang="fr-FR" dirty="0"/>
              <a:t> log record and then sends a </a:t>
            </a:r>
            <a:r>
              <a:rPr lang="en-US" altLang="fr-FR" b="1" dirty="0">
                <a:solidFill>
                  <a:srgbClr val="4F36D0"/>
                </a:solidFill>
              </a:rPr>
              <a:t>no</a:t>
            </a:r>
            <a:r>
              <a:rPr lang="en-US" altLang="fr-FR" dirty="0"/>
              <a:t> or </a:t>
            </a:r>
            <a:r>
              <a:rPr lang="en-US" altLang="fr-FR" b="1" dirty="0">
                <a:solidFill>
                  <a:srgbClr val="4F36D0"/>
                </a:solidFill>
              </a:rPr>
              <a:t>yes</a:t>
            </a:r>
            <a:r>
              <a:rPr lang="en-US" altLang="fr-FR" dirty="0"/>
              <a:t> </a:t>
            </a:r>
            <a:r>
              <a:rPr lang="en-US" altLang="fr-FR" dirty="0" err="1"/>
              <a:t>msg</a:t>
            </a:r>
            <a:r>
              <a:rPr lang="en-US" altLang="fr-FR" dirty="0"/>
              <a:t> to coordinator.</a:t>
            </a:r>
          </a:p>
          <a:p>
            <a:pPr lvl="1">
              <a:buSzPct val="105000"/>
              <a:buFont typeface="ZapfDingbats" charset="2"/>
              <a:buChar char="®"/>
            </a:pPr>
            <a:r>
              <a:rPr lang="en-US" altLang="fr-FR" dirty="0"/>
              <a:t> If coordinator gets unanimous yes votes, force-writes a </a:t>
            </a:r>
            <a:r>
              <a:rPr lang="en-US" altLang="fr-FR" b="1" dirty="0">
                <a:solidFill>
                  <a:schemeClr val="accent2"/>
                </a:solidFill>
              </a:rPr>
              <a:t>commit </a:t>
            </a:r>
            <a:r>
              <a:rPr lang="en-US" altLang="fr-FR" dirty="0"/>
              <a:t>log record and sends </a:t>
            </a:r>
            <a:r>
              <a:rPr lang="en-US" altLang="fr-FR" b="1" dirty="0">
                <a:solidFill>
                  <a:srgbClr val="4F36D0"/>
                </a:solidFill>
              </a:rPr>
              <a:t>commit</a:t>
            </a:r>
            <a:r>
              <a:rPr lang="en-US" altLang="fr-FR" dirty="0"/>
              <a:t> </a:t>
            </a:r>
            <a:r>
              <a:rPr lang="en-US" altLang="fr-FR" dirty="0" err="1"/>
              <a:t>msg</a:t>
            </a:r>
            <a:r>
              <a:rPr lang="en-US" altLang="fr-FR" dirty="0"/>
              <a:t> to all subs.  Else, force-writes </a:t>
            </a:r>
            <a:r>
              <a:rPr lang="en-US" altLang="fr-FR" b="1" dirty="0">
                <a:solidFill>
                  <a:schemeClr val="accent2"/>
                </a:solidFill>
              </a:rPr>
              <a:t>abort </a:t>
            </a:r>
            <a:r>
              <a:rPr lang="en-US" altLang="fr-FR" dirty="0"/>
              <a:t>log rec, and sends </a:t>
            </a:r>
            <a:r>
              <a:rPr lang="en-US" altLang="fr-FR" b="1" dirty="0">
                <a:solidFill>
                  <a:srgbClr val="4F36D0"/>
                </a:solidFill>
              </a:rPr>
              <a:t>abort</a:t>
            </a:r>
            <a:r>
              <a:rPr lang="en-US" altLang="fr-FR" dirty="0"/>
              <a:t> msg.</a:t>
            </a:r>
          </a:p>
          <a:p>
            <a:pPr lvl="1">
              <a:buSzPct val="105000"/>
              <a:buFont typeface="ZapfDingbats" charset="2"/>
              <a:buChar char="¯"/>
            </a:pPr>
            <a:r>
              <a:rPr lang="en-US" altLang="fr-FR" dirty="0"/>
              <a:t> Subordinates force-write </a:t>
            </a:r>
            <a:r>
              <a:rPr lang="en-US" altLang="fr-FR" b="1" dirty="0">
                <a:solidFill>
                  <a:schemeClr val="accent2"/>
                </a:solidFill>
              </a:rPr>
              <a:t>abort/commit</a:t>
            </a:r>
            <a:r>
              <a:rPr lang="en-US" altLang="fr-FR" dirty="0"/>
              <a:t> log rec based on </a:t>
            </a:r>
            <a:r>
              <a:rPr lang="en-US" altLang="fr-FR" dirty="0" err="1"/>
              <a:t>msg</a:t>
            </a:r>
            <a:r>
              <a:rPr lang="en-US" altLang="fr-FR" dirty="0"/>
              <a:t> they get, then send </a:t>
            </a:r>
            <a:r>
              <a:rPr lang="en-US" altLang="fr-FR" b="1" dirty="0" err="1">
                <a:solidFill>
                  <a:srgbClr val="4F36D0"/>
                </a:solidFill>
              </a:rPr>
              <a:t>ack</a:t>
            </a:r>
            <a:r>
              <a:rPr lang="en-US" altLang="fr-FR" dirty="0"/>
              <a:t> </a:t>
            </a:r>
            <a:r>
              <a:rPr lang="en-US" altLang="fr-FR" dirty="0" err="1"/>
              <a:t>msg</a:t>
            </a:r>
            <a:r>
              <a:rPr lang="en-US" altLang="fr-FR" dirty="0"/>
              <a:t> to coordinator.</a:t>
            </a:r>
          </a:p>
          <a:p>
            <a:pPr lvl="1">
              <a:buSzPct val="105000"/>
              <a:buFont typeface="ZapfDingbats" charset="2"/>
              <a:buChar char="°"/>
            </a:pPr>
            <a:r>
              <a:rPr lang="en-US" altLang="fr-FR" dirty="0"/>
              <a:t> Coordinator writes </a:t>
            </a:r>
            <a:r>
              <a:rPr lang="en-US" altLang="fr-FR" b="1" dirty="0">
                <a:solidFill>
                  <a:schemeClr val="accent2"/>
                </a:solidFill>
              </a:rPr>
              <a:t>end</a:t>
            </a:r>
            <a:r>
              <a:rPr lang="en-US" altLang="fr-FR" dirty="0"/>
              <a:t> log rec after getting all </a:t>
            </a:r>
            <a:r>
              <a:rPr lang="en-US" altLang="fr-FR" dirty="0" err="1"/>
              <a:t>acks</a:t>
            </a:r>
            <a:r>
              <a:rPr lang="en-US" altLang="fr-FR" dirty="0"/>
              <a:t>.</a:t>
            </a:r>
          </a:p>
        </p:txBody>
      </p:sp>
      <p:sp>
        <p:nvSpPr>
          <p:cNvPr id="2" name="Slide Number Placeholder 1"/>
          <p:cNvSpPr>
            <a:spLocks noGrp="1"/>
          </p:cNvSpPr>
          <p:nvPr>
            <p:ph type="sldNum" sz="quarter" idx="12"/>
          </p:nvPr>
        </p:nvSpPr>
        <p:spPr/>
        <p:txBody>
          <a:bodyPr/>
          <a:lstStyle/>
          <a:p>
            <a:fld id="{35B54189-C436-47D0-AC37-8484B13A8E13}" type="slidenum">
              <a:rPr lang="en-US" smtClean="0"/>
              <a:pPr/>
              <a:t>16</a:t>
            </a:fld>
            <a:endParaRPr lang="en-US"/>
          </a:p>
        </p:txBody>
      </p:sp>
    </p:spTree>
    <p:extLst>
      <p:ext uri="{BB962C8B-B14F-4D97-AF65-F5344CB8AC3E}">
        <p14:creationId xmlns:p14="http://schemas.microsoft.com/office/powerpoint/2010/main" val="963500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noFill/>
          <a:ln/>
        </p:spPr>
        <p:txBody>
          <a:bodyPr/>
          <a:lstStyle/>
          <a:p>
            <a:r>
              <a:rPr lang="en-US" altLang="fr-FR"/>
              <a:t>Comments on 2PC</a:t>
            </a:r>
          </a:p>
        </p:txBody>
      </p:sp>
      <p:sp>
        <p:nvSpPr>
          <p:cNvPr id="55299" name="Rectangle 3"/>
          <p:cNvSpPr>
            <a:spLocks noGrp="1" noChangeArrowheads="1"/>
          </p:cNvSpPr>
          <p:nvPr>
            <p:ph type="body" idx="1"/>
          </p:nvPr>
        </p:nvSpPr>
        <p:spPr>
          <a:xfrm>
            <a:off x="203200" y="1444625"/>
            <a:ext cx="11785600" cy="4800600"/>
          </a:xfrm>
          <a:noFill/>
          <a:ln/>
        </p:spPr>
        <p:txBody>
          <a:bodyPr/>
          <a:lstStyle/>
          <a:p>
            <a:r>
              <a:rPr lang="en-US" altLang="fr-FR" dirty="0"/>
              <a:t>Two rounds of communication:  first, </a:t>
            </a:r>
            <a:r>
              <a:rPr lang="en-US" altLang="fr-FR" dirty="0">
                <a:solidFill>
                  <a:schemeClr val="accent2"/>
                </a:solidFill>
              </a:rPr>
              <a:t>voting;</a:t>
            </a:r>
            <a:r>
              <a:rPr lang="en-US" altLang="fr-FR" dirty="0"/>
              <a:t> then, </a:t>
            </a:r>
            <a:r>
              <a:rPr lang="en-US" altLang="fr-FR" dirty="0">
                <a:solidFill>
                  <a:schemeClr val="accent2"/>
                </a:solidFill>
              </a:rPr>
              <a:t>termination.</a:t>
            </a:r>
            <a:r>
              <a:rPr lang="en-US" altLang="fr-FR" dirty="0"/>
              <a:t>  Both initiated by coordinator.</a:t>
            </a:r>
          </a:p>
          <a:p>
            <a:r>
              <a:rPr lang="en-US" altLang="fr-FR" dirty="0"/>
              <a:t>Any site can decide to abort an </a:t>
            </a:r>
            <a:r>
              <a:rPr lang="en-US" altLang="fr-FR" dirty="0" err="1"/>
              <a:t>Xact</a:t>
            </a:r>
            <a:r>
              <a:rPr lang="en-US" altLang="fr-FR" dirty="0"/>
              <a:t>. All sites much agree to commit</a:t>
            </a:r>
          </a:p>
          <a:p>
            <a:r>
              <a:rPr lang="en-US" altLang="fr-FR" dirty="0"/>
              <a:t>Every </a:t>
            </a:r>
            <a:r>
              <a:rPr lang="en-US" altLang="fr-FR" dirty="0" err="1"/>
              <a:t>msg</a:t>
            </a:r>
            <a:r>
              <a:rPr lang="en-US" altLang="fr-FR" dirty="0"/>
              <a:t> reflects a decision by the sender; to ensure that this decision survives failures, it is first recorded in the local log.</a:t>
            </a:r>
          </a:p>
          <a:p>
            <a:pPr lvl="1"/>
            <a:r>
              <a:rPr lang="en-US" altLang="fr-FR" dirty="0"/>
              <a:t>All commit protocol log recs for an </a:t>
            </a:r>
            <a:r>
              <a:rPr lang="en-US" altLang="fr-FR" dirty="0" err="1"/>
              <a:t>Xact</a:t>
            </a:r>
            <a:r>
              <a:rPr lang="en-US" altLang="fr-FR" dirty="0"/>
              <a:t> contain </a:t>
            </a:r>
            <a:r>
              <a:rPr lang="en-US" altLang="fr-FR" dirty="0" err="1"/>
              <a:t>Xactid</a:t>
            </a:r>
            <a:r>
              <a:rPr lang="en-US" altLang="fr-FR" dirty="0"/>
              <a:t> and </a:t>
            </a:r>
            <a:r>
              <a:rPr lang="en-US" altLang="fr-FR" dirty="0" err="1"/>
              <a:t>Coordinatorid</a:t>
            </a:r>
            <a:r>
              <a:rPr lang="en-US" altLang="fr-FR" dirty="0"/>
              <a:t>.  </a:t>
            </a:r>
          </a:p>
          <a:p>
            <a:pPr lvl="1"/>
            <a:r>
              <a:rPr lang="en-US" altLang="fr-FR" dirty="0"/>
              <a:t>The coordinator’s abort/commit record also includes ids of all subordinates.</a:t>
            </a:r>
          </a:p>
        </p:txBody>
      </p:sp>
      <p:sp>
        <p:nvSpPr>
          <p:cNvPr id="2" name="Slide Number Placeholder 1"/>
          <p:cNvSpPr>
            <a:spLocks noGrp="1"/>
          </p:cNvSpPr>
          <p:nvPr>
            <p:ph type="sldNum" sz="quarter" idx="12"/>
          </p:nvPr>
        </p:nvSpPr>
        <p:spPr/>
        <p:txBody>
          <a:bodyPr/>
          <a:lstStyle/>
          <a:p>
            <a:fld id="{35B54189-C436-47D0-AC37-8484B13A8E13}" type="slidenum">
              <a:rPr lang="en-US" smtClean="0"/>
              <a:pPr/>
              <a:t>17</a:t>
            </a:fld>
            <a:endParaRPr lang="en-US"/>
          </a:p>
        </p:txBody>
      </p:sp>
    </p:spTree>
    <p:extLst>
      <p:ext uri="{BB962C8B-B14F-4D97-AF65-F5344CB8AC3E}">
        <p14:creationId xmlns:p14="http://schemas.microsoft.com/office/powerpoint/2010/main" val="2132169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noFill/>
          <a:ln/>
        </p:spPr>
        <p:txBody>
          <a:bodyPr/>
          <a:lstStyle/>
          <a:p>
            <a:r>
              <a:rPr lang="en-US" altLang="fr-FR"/>
              <a:t>Restart After a Failure at a Site</a:t>
            </a:r>
          </a:p>
        </p:txBody>
      </p:sp>
      <p:sp>
        <p:nvSpPr>
          <p:cNvPr id="57347" name="Rectangle 3"/>
          <p:cNvSpPr>
            <a:spLocks noGrp="1" noChangeArrowheads="1"/>
          </p:cNvSpPr>
          <p:nvPr>
            <p:ph type="body" idx="1"/>
          </p:nvPr>
        </p:nvSpPr>
        <p:spPr>
          <a:xfrm>
            <a:off x="479376" y="980727"/>
            <a:ext cx="11233248" cy="5264497"/>
          </a:xfrm>
          <a:noFill/>
          <a:ln/>
        </p:spPr>
        <p:txBody>
          <a:bodyPr/>
          <a:lstStyle/>
          <a:p>
            <a:r>
              <a:rPr lang="en-US" altLang="fr-FR" dirty="0"/>
              <a:t>If we have a </a:t>
            </a:r>
            <a:r>
              <a:rPr lang="en-US" altLang="fr-FR" dirty="0">
                <a:solidFill>
                  <a:schemeClr val="accent2"/>
                </a:solidFill>
              </a:rPr>
              <a:t>commit </a:t>
            </a:r>
            <a:r>
              <a:rPr lang="en-US" altLang="fr-FR" dirty="0"/>
              <a:t>or </a:t>
            </a:r>
            <a:r>
              <a:rPr lang="en-US" altLang="fr-FR" dirty="0">
                <a:solidFill>
                  <a:schemeClr val="accent2"/>
                </a:solidFill>
              </a:rPr>
              <a:t>abort</a:t>
            </a:r>
            <a:r>
              <a:rPr lang="en-US" altLang="fr-FR" dirty="0"/>
              <a:t> log rec for </a:t>
            </a:r>
            <a:r>
              <a:rPr lang="en-US" altLang="fr-FR" dirty="0" err="1"/>
              <a:t>Xact</a:t>
            </a:r>
            <a:r>
              <a:rPr lang="en-US" altLang="fr-FR" dirty="0"/>
              <a:t> T, but not an end rec, must redo/undo T.</a:t>
            </a:r>
          </a:p>
          <a:p>
            <a:pPr lvl="1"/>
            <a:r>
              <a:rPr lang="en-US" altLang="fr-FR" dirty="0"/>
              <a:t>If this site is the coordinator for T, keep sending </a:t>
            </a:r>
            <a:r>
              <a:rPr lang="en-US" altLang="fr-FR" b="1" dirty="0">
                <a:solidFill>
                  <a:srgbClr val="4F36D0"/>
                </a:solidFill>
              </a:rPr>
              <a:t>commit/abort</a:t>
            </a:r>
            <a:r>
              <a:rPr lang="en-US" altLang="fr-FR" dirty="0"/>
              <a:t> </a:t>
            </a:r>
            <a:r>
              <a:rPr lang="en-US" altLang="fr-FR" dirty="0" err="1"/>
              <a:t>msgs</a:t>
            </a:r>
            <a:r>
              <a:rPr lang="en-US" altLang="fr-FR" dirty="0"/>
              <a:t> to subs until </a:t>
            </a:r>
            <a:r>
              <a:rPr lang="en-US" altLang="fr-FR" b="1" dirty="0" err="1">
                <a:solidFill>
                  <a:srgbClr val="4F36D0"/>
                </a:solidFill>
              </a:rPr>
              <a:t>acks</a:t>
            </a:r>
            <a:r>
              <a:rPr lang="en-US" altLang="fr-FR" dirty="0"/>
              <a:t> received.</a:t>
            </a:r>
          </a:p>
          <a:p>
            <a:r>
              <a:rPr lang="en-US" altLang="fr-FR" dirty="0"/>
              <a:t>If we have a </a:t>
            </a:r>
            <a:r>
              <a:rPr lang="en-US" altLang="fr-FR" dirty="0">
                <a:solidFill>
                  <a:schemeClr val="accent2"/>
                </a:solidFill>
              </a:rPr>
              <a:t>prepare</a:t>
            </a:r>
            <a:r>
              <a:rPr lang="en-US" altLang="fr-FR" dirty="0"/>
              <a:t> log rec for </a:t>
            </a:r>
            <a:r>
              <a:rPr lang="en-US" altLang="fr-FR" dirty="0" err="1"/>
              <a:t>Xact</a:t>
            </a:r>
            <a:r>
              <a:rPr lang="en-US" altLang="fr-FR" dirty="0"/>
              <a:t> T, but not </a:t>
            </a:r>
            <a:r>
              <a:rPr lang="en-US" altLang="fr-FR" dirty="0">
                <a:solidFill>
                  <a:schemeClr val="accent2"/>
                </a:solidFill>
              </a:rPr>
              <a:t>commit/abort,</a:t>
            </a:r>
            <a:r>
              <a:rPr lang="en-US" altLang="fr-FR" dirty="0"/>
              <a:t> this site is a subordinate for T.</a:t>
            </a:r>
          </a:p>
          <a:p>
            <a:pPr lvl="1"/>
            <a:r>
              <a:rPr lang="en-US" altLang="fr-FR" dirty="0"/>
              <a:t>Repeatedly contact the coordinator to find status of T, then write </a:t>
            </a:r>
            <a:r>
              <a:rPr lang="en-US" altLang="fr-FR" b="1" dirty="0">
                <a:solidFill>
                  <a:schemeClr val="accent2"/>
                </a:solidFill>
              </a:rPr>
              <a:t>commit/abort</a:t>
            </a:r>
            <a:r>
              <a:rPr lang="en-US" altLang="fr-FR" dirty="0"/>
              <a:t> log rec; redo/undo T; and write </a:t>
            </a:r>
            <a:r>
              <a:rPr lang="en-US" altLang="fr-FR" b="1" dirty="0">
                <a:solidFill>
                  <a:schemeClr val="accent2"/>
                </a:solidFill>
              </a:rPr>
              <a:t>end</a:t>
            </a:r>
            <a:r>
              <a:rPr lang="en-US" altLang="fr-FR" dirty="0"/>
              <a:t> log rec.</a:t>
            </a:r>
          </a:p>
          <a:p>
            <a:r>
              <a:rPr lang="en-US" altLang="fr-FR" dirty="0"/>
              <a:t>If we don’t have even a </a:t>
            </a:r>
            <a:r>
              <a:rPr lang="en-US" altLang="fr-FR" dirty="0">
                <a:solidFill>
                  <a:schemeClr val="accent2"/>
                </a:solidFill>
              </a:rPr>
              <a:t>prepare </a:t>
            </a:r>
            <a:r>
              <a:rPr lang="en-US" altLang="fr-FR" dirty="0"/>
              <a:t>log rec for T, unilaterally abort and undo T.</a:t>
            </a:r>
          </a:p>
          <a:p>
            <a:pPr lvl="1"/>
            <a:r>
              <a:rPr lang="en-US" altLang="fr-FR" dirty="0"/>
              <a:t>Site may be coordinator. If so, Subordinates may send messages later.</a:t>
            </a:r>
          </a:p>
        </p:txBody>
      </p:sp>
      <p:sp>
        <p:nvSpPr>
          <p:cNvPr id="2" name="Slide Number Placeholder 1"/>
          <p:cNvSpPr>
            <a:spLocks noGrp="1"/>
          </p:cNvSpPr>
          <p:nvPr>
            <p:ph type="sldNum" sz="quarter" idx="12"/>
          </p:nvPr>
        </p:nvSpPr>
        <p:spPr/>
        <p:txBody>
          <a:bodyPr/>
          <a:lstStyle/>
          <a:p>
            <a:fld id="{35B54189-C436-47D0-AC37-8484B13A8E13}" type="slidenum">
              <a:rPr lang="en-US" smtClean="0"/>
              <a:pPr/>
              <a:t>18</a:t>
            </a:fld>
            <a:endParaRPr lang="en-US"/>
          </a:p>
        </p:txBody>
      </p:sp>
    </p:spTree>
    <p:extLst>
      <p:ext uri="{BB962C8B-B14F-4D97-AF65-F5344CB8AC3E}">
        <p14:creationId xmlns:p14="http://schemas.microsoft.com/office/powerpoint/2010/main" val="2941604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noFill/>
          <a:ln/>
        </p:spPr>
        <p:txBody>
          <a:bodyPr/>
          <a:lstStyle/>
          <a:p>
            <a:r>
              <a:rPr lang="en-US" altLang="fr-FR"/>
              <a:t>Link and Remote Site Failures</a:t>
            </a:r>
          </a:p>
        </p:txBody>
      </p:sp>
      <p:sp>
        <p:nvSpPr>
          <p:cNvPr id="61443" name="Rectangle 3"/>
          <p:cNvSpPr>
            <a:spLocks noGrp="1" noChangeArrowheads="1"/>
          </p:cNvSpPr>
          <p:nvPr>
            <p:ph type="body" idx="1"/>
          </p:nvPr>
        </p:nvSpPr>
        <p:spPr>
          <a:xfrm>
            <a:off x="479376" y="1676400"/>
            <a:ext cx="11233248" cy="4076700"/>
          </a:xfrm>
          <a:noFill/>
          <a:ln/>
        </p:spPr>
        <p:txBody>
          <a:bodyPr/>
          <a:lstStyle/>
          <a:p>
            <a:r>
              <a:rPr lang="en-US" altLang="fr-FR" dirty="0"/>
              <a:t>If a remote site does not respond during the commit protocol for </a:t>
            </a:r>
            <a:r>
              <a:rPr lang="en-US" altLang="fr-FR" dirty="0" err="1"/>
              <a:t>Xact</a:t>
            </a:r>
            <a:r>
              <a:rPr lang="en-US" altLang="fr-FR" dirty="0"/>
              <a:t> T, either because the site failed or the link failed:</a:t>
            </a:r>
          </a:p>
          <a:p>
            <a:pPr lvl="1"/>
            <a:r>
              <a:rPr lang="en-US" altLang="fr-FR" sz="2800" dirty="0"/>
              <a:t>If the current site is the coordinator for T, should abort T.</a:t>
            </a:r>
          </a:p>
          <a:p>
            <a:pPr lvl="1"/>
            <a:r>
              <a:rPr lang="en-US" altLang="fr-FR" sz="2800" dirty="0"/>
              <a:t>If the current site is a subordinate, and has not yet voted </a:t>
            </a:r>
            <a:r>
              <a:rPr lang="en-US" altLang="fr-FR" sz="2800" dirty="0">
                <a:solidFill>
                  <a:srgbClr val="4F36D0"/>
                </a:solidFill>
              </a:rPr>
              <a:t>yes,</a:t>
            </a:r>
            <a:r>
              <a:rPr lang="en-US" altLang="fr-FR" sz="2800" dirty="0"/>
              <a:t> it should abort T.</a:t>
            </a:r>
          </a:p>
          <a:p>
            <a:pPr lvl="1"/>
            <a:r>
              <a:rPr lang="en-US" altLang="fr-FR" sz="2800" dirty="0"/>
              <a:t>If the current site is a subordinate and has voted </a:t>
            </a:r>
            <a:r>
              <a:rPr lang="en-US" altLang="fr-FR" sz="2800" dirty="0">
                <a:solidFill>
                  <a:srgbClr val="4F36D0"/>
                </a:solidFill>
              </a:rPr>
              <a:t>yes,</a:t>
            </a:r>
            <a:r>
              <a:rPr lang="en-US" altLang="fr-FR" sz="2800" dirty="0"/>
              <a:t> it is blocked until the coordinator responds.</a:t>
            </a:r>
          </a:p>
        </p:txBody>
      </p:sp>
      <p:sp>
        <p:nvSpPr>
          <p:cNvPr id="2" name="Slide Number Placeholder 1"/>
          <p:cNvSpPr>
            <a:spLocks noGrp="1"/>
          </p:cNvSpPr>
          <p:nvPr>
            <p:ph type="sldNum" sz="quarter" idx="12"/>
          </p:nvPr>
        </p:nvSpPr>
        <p:spPr/>
        <p:txBody>
          <a:bodyPr/>
          <a:lstStyle/>
          <a:p>
            <a:fld id="{35B54189-C436-47D0-AC37-8484B13A8E13}" type="slidenum">
              <a:rPr lang="en-US" smtClean="0"/>
              <a:pPr/>
              <a:t>19</a:t>
            </a:fld>
            <a:endParaRPr lang="en-US"/>
          </a:p>
        </p:txBody>
      </p:sp>
    </p:spTree>
    <p:extLst>
      <p:ext uri="{BB962C8B-B14F-4D97-AF65-F5344CB8AC3E}">
        <p14:creationId xmlns:p14="http://schemas.microsoft.com/office/powerpoint/2010/main" val="3249090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b="1" dirty="0"/>
              <a:t>Parallel architectures</a:t>
            </a:r>
          </a:p>
          <a:p>
            <a:r>
              <a:rPr lang="en-US" dirty="0"/>
              <a:t>Distributed transactions</a:t>
            </a:r>
          </a:p>
          <a:p>
            <a:pPr lvl="1"/>
            <a:r>
              <a:rPr lang="en-US" dirty="0"/>
              <a:t>Concurrency control</a:t>
            </a:r>
          </a:p>
          <a:p>
            <a:pPr lvl="1"/>
            <a:r>
              <a:rPr lang="en-US" dirty="0"/>
              <a:t>Commit</a:t>
            </a:r>
          </a:p>
          <a:p>
            <a:r>
              <a:rPr lang="en-US" dirty="0"/>
              <a:t>Replication</a:t>
            </a:r>
          </a:p>
          <a:p>
            <a:r>
              <a:rPr lang="en-US" dirty="0"/>
              <a:t>Eventual Consistency</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a:t>
            </a:fld>
            <a:endParaRPr lang="en-US"/>
          </a:p>
        </p:txBody>
      </p:sp>
    </p:spTree>
    <p:extLst>
      <p:ext uri="{BB962C8B-B14F-4D97-AF65-F5344CB8AC3E}">
        <p14:creationId xmlns:p14="http://schemas.microsoft.com/office/powerpoint/2010/main" val="438401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noFill/>
          <a:ln/>
        </p:spPr>
        <p:txBody>
          <a:bodyPr/>
          <a:lstStyle/>
          <a:p>
            <a:r>
              <a:rPr lang="en-US" altLang="fr-FR"/>
              <a:t>Observations on 2PC</a:t>
            </a:r>
          </a:p>
        </p:txBody>
      </p:sp>
      <p:sp>
        <p:nvSpPr>
          <p:cNvPr id="63491" name="Rectangle 3"/>
          <p:cNvSpPr>
            <a:spLocks noGrp="1" noChangeArrowheads="1"/>
          </p:cNvSpPr>
          <p:nvPr>
            <p:ph type="body" idx="1"/>
          </p:nvPr>
        </p:nvSpPr>
        <p:spPr>
          <a:noFill/>
          <a:ln/>
        </p:spPr>
        <p:txBody>
          <a:bodyPr/>
          <a:lstStyle/>
          <a:p>
            <a:r>
              <a:rPr lang="en-US" altLang="fr-FR" dirty="0" err="1">
                <a:solidFill>
                  <a:srgbClr val="4F36D0"/>
                </a:solidFill>
              </a:rPr>
              <a:t>Ack</a:t>
            </a:r>
            <a:r>
              <a:rPr lang="en-US" altLang="fr-FR" dirty="0"/>
              <a:t> </a:t>
            </a:r>
            <a:r>
              <a:rPr lang="en-US" altLang="fr-FR" dirty="0" err="1"/>
              <a:t>msgs</a:t>
            </a:r>
            <a:r>
              <a:rPr lang="en-US" altLang="fr-FR" dirty="0"/>
              <a:t> used to let coordinator know when it can “forget” a </a:t>
            </a:r>
            <a:r>
              <a:rPr lang="en-US" altLang="fr-FR" dirty="0" err="1"/>
              <a:t>Xact</a:t>
            </a:r>
            <a:r>
              <a:rPr lang="en-US" altLang="fr-FR" dirty="0"/>
              <a:t>; until it receives all </a:t>
            </a:r>
            <a:r>
              <a:rPr lang="en-US" altLang="fr-FR" dirty="0" err="1">
                <a:solidFill>
                  <a:srgbClr val="4F36D0"/>
                </a:solidFill>
              </a:rPr>
              <a:t>acks</a:t>
            </a:r>
            <a:r>
              <a:rPr lang="en-US" altLang="fr-FR" dirty="0"/>
              <a:t>, it must keep T in the </a:t>
            </a:r>
            <a:r>
              <a:rPr lang="en-US" altLang="fr-FR" dirty="0" err="1"/>
              <a:t>Xact</a:t>
            </a:r>
            <a:r>
              <a:rPr lang="en-US" altLang="fr-FR" dirty="0"/>
              <a:t> Table.</a:t>
            </a:r>
          </a:p>
          <a:p>
            <a:r>
              <a:rPr lang="en-US" altLang="fr-FR" dirty="0"/>
              <a:t>If coordinator fails after sending </a:t>
            </a:r>
            <a:r>
              <a:rPr lang="en-US" altLang="fr-FR" dirty="0">
                <a:solidFill>
                  <a:srgbClr val="4F36D0"/>
                </a:solidFill>
              </a:rPr>
              <a:t>prepare</a:t>
            </a:r>
            <a:r>
              <a:rPr lang="en-US" altLang="fr-FR" dirty="0"/>
              <a:t> </a:t>
            </a:r>
            <a:r>
              <a:rPr lang="en-US" altLang="fr-FR" dirty="0" err="1"/>
              <a:t>msgs</a:t>
            </a:r>
            <a:r>
              <a:rPr lang="en-US" altLang="fr-FR" dirty="0"/>
              <a:t> but before writing </a:t>
            </a:r>
            <a:r>
              <a:rPr lang="en-US" altLang="fr-FR" dirty="0">
                <a:solidFill>
                  <a:schemeClr val="accent2"/>
                </a:solidFill>
              </a:rPr>
              <a:t>commit/abort</a:t>
            </a:r>
            <a:r>
              <a:rPr lang="en-US" altLang="fr-FR" dirty="0"/>
              <a:t> log recs, when it comes back up it aborts the </a:t>
            </a:r>
            <a:r>
              <a:rPr lang="en-US" altLang="fr-FR" dirty="0" err="1"/>
              <a:t>Xact</a:t>
            </a:r>
            <a:r>
              <a:rPr lang="en-US" altLang="fr-FR" dirty="0"/>
              <a:t>.</a:t>
            </a:r>
          </a:p>
          <a:p>
            <a:r>
              <a:rPr lang="en-US" altLang="fr-FR" dirty="0"/>
              <a:t>If a </a:t>
            </a:r>
            <a:r>
              <a:rPr lang="en-US" altLang="fr-FR" dirty="0" err="1"/>
              <a:t>subtransaction</a:t>
            </a:r>
            <a:r>
              <a:rPr lang="en-US" altLang="fr-FR" dirty="0"/>
              <a:t> does no updates, its commit or abort status is irrelevant.</a:t>
            </a:r>
          </a:p>
        </p:txBody>
      </p:sp>
      <p:sp>
        <p:nvSpPr>
          <p:cNvPr id="2" name="Slide Number Placeholder 1"/>
          <p:cNvSpPr>
            <a:spLocks noGrp="1"/>
          </p:cNvSpPr>
          <p:nvPr>
            <p:ph type="sldNum" sz="quarter" idx="12"/>
          </p:nvPr>
        </p:nvSpPr>
        <p:spPr/>
        <p:txBody>
          <a:bodyPr/>
          <a:lstStyle/>
          <a:p>
            <a:fld id="{35B54189-C436-47D0-AC37-8484B13A8E13}" type="slidenum">
              <a:rPr lang="en-US" smtClean="0"/>
              <a:pPr/>
              <a:t>20</a:t>
            </a:fld>
            <a:endParaRPr lang="en-US"/>
          </a:p>
        </p:txBody>
      </p:sp>
    </p:spTree>
    <p:extLst>
      <p:ext uri="{BB962C8B-B14F-4D97-AF65-F5344CB8AC3E}">
        <p14:creationId xmlns:p14="http://schemas.microsoft.com/office/powerpoint/2010/main" val="1154664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noFill/>
          <a:ln/>
        </p:spPr>
        <p:txBody>
          <a:bodyPr/>
          <a:lstStyle/>
          <a:p>
            <a:r>
              <a:rPr lang="en-US" altLang="fr-FR"/>
              <a:t>2PC with Presumed Abort</a:t>
            </a:r>
          </a:p>
        </p:txBody>
      </p:sp>
      <p:sp>
        <p:nvSpPr>
          <p:cNvPr id="65539" name="Rectangle 3"/>
          <p:cNvSpPr>
            <a:spLocks noGrp="1" noChangeArrowheads="1"/>
          </p:cNvSpPr>
          <p:nvPr>
            <p:ph type="body" idx="1"/>
          </p:nvPr>
        </p:nvSpPr>
        <p:spPr>
          <a:xfrm>
            <a:off x="479376" y="1412776"/>
            <a:ext cx="11233248" cy="4800600"/>
          </a:xfrm>
          <a:noFill/>
          <a:ln/>
        </p:spPr>
        <p:txBody>
          <a:bodyPr/>
          <a:lstStyle/>
          <a:p>
            <a:r>
              <a:rPr lang="en-US" altLang="fr-FR" dirty="0"/>
              <a:t>When coordinator aborts T, it undoes T and removes it from the </a:t>
            </a:r>
            <a:r>
              <a:rPr lang="en-US" altLang="fr-FR" dirty="0" err="1"/>
              <a:t>Xact</a:t>
            </a:r>
            <a:r>
              <a:rPr lang="en-US" altLang="fr-FR" dirty="0"/>
              <a:t> Table immediately.</a:t>
            </a:r>
          </a:p>
          <a:p>
            <a:pPr lvl="1"/>
            <a:r>
              <a:rPr lang="en-US" altLang="fr-FR" dirty="0"/>
              <a:t>Doesn’t wait for </a:t>
            </a:r>
            <a:r>
              <a:rPr lang="en-US" altLang="fr-FR" b="1" dirty="0" err="1">
                <a:solidFill>
                  <a:srgbClr val="4F36D0"/>
                </a:solidFill>
              </a:rPr>
              <a:t>acks</a:t>
            </a:r>
            <a:r>
              <a:rPr lang="en-US" altLang="fr-FR" dirty="0"/>
              <a:t>; “presumes abort” if </a:t>
            </a:r>
            <a:r>
              <a:rPr lang="en-US" altLang="fr-FR" dirty="0" err="1"/>
              <a:t>Xact</a:t>
            </a:r>
            <a:r>
              <a:rPr lang="en-US" altLang="fr-FR" dirty="0"/>
              <a:t> not in </a:t>
            </a:r>
            <a:r>
              <a:rPr lang="en-US" altLang="fr-FR" dirty="0" err="1"/>
              <a:t>Xact</a:t>
            </a:r>
            <a:r>
              <a:rPr lang="en-US" altLang="fr-FR" dirty="0"/>
              <a:t> Table.  Names of subs not recorded in </a:t>
            </a:r>
            <a:r>
              <a:rPr lang="en-US" altLang="fr-FR" b="1" dirty="0">
                <a:solidFill>
                  <a:schemeClr val="accent2"/>
                </a:solidFill>
              </a:rPr>
              <a:t>abort</a:t>
            </a:r>
            <a:r>
              <a:rPr lang="en-US" altLang="fr-FR" dirty="0"/>
              <a:t> log rec.</a:t>
            </a:r>
          </a:p>
          <a:p>
            <a:r>
              <a:rPr lang="en-US" altLang="fr-FR" dirty="0"/>
              <a:t>Subordinates do not send </a:t>
            </a:r>
            <a:r>
              <a:rPr lang="en-US" altLang="fr-FR" dirty="0" err="1">
                <a:solidFill>
                  <a:srgbClr val="4F36D0"/>
                </a:solidFill>
              </a:rPr>
              <a:t>acks</a:t>
            </a:r>
            <a:r>
              <a:rPr lang="en-US" altLang="fr-FR" dirty="0"/>
              <a:t> on </a:t>
            </a:r>
            <a:r>
              <a:rPr lang="en-US" altLang="fr-FR" dirty="0">
                <a:solidFill>
                  <a:schemeClr val="accent2"/>
                </a:solidFill>
              </a:rPr>
              <a:t>abort.</a:t>
            </a:r>
          </a:p>
          <a:p>
            <a:r>
              <a:rPr lang="en-US" altLang="fr-FR" dirty="0"/>
              <a:t>If </a:t>
            </a:r>
            <a:r>
              <a:rPr lang="en-US" altLang="fr-FR" dirty="0" err="1"/>
              <a:t>subxact</a:t>
            </a:r>
            <a:r>
              <a:rPr lang="en-US" altLang="fr-FR" dirty="0"/>
              <a:t> does not do updates, it responds to </a:t>
            </a:r>
            <a:r>
              <a:rPr lang="en-US" altLang="fr-FR" dirty="0">
                <a:solidFill>
                  <a:srgbClr val="4F36D0"/>
                </a:solidFill>
              </a:rPr>
              <a:t>prepare</a:t>
            </a:r>
            <a:r>
              <a:rPr lang="en-US" altLang="fr-FR" dirty="0"/>
              <a:t> </a:t>
            </a:r>
            <a:r>
              <a:rPr lang="en-US" altLang="fr-FR" dirty="0" err="1"/>
              <a:t>msg</a:t>
            </a:r>
            <a:r>
              <a:rPr lang="en-US" altLang="fr-FR" dirty="0"/>
              <a:t> with </a:t>
            </a:r>
            <a:r>
              <a:rPr lang="en-US" altLang="fr-FR" dirty="0">
                <a:solidFill>
                  <a:srgbClr val="4F36D0"/>
                </a:solidFill>
              </a:rPr>
              <a:t>reader</a:t>
            </a:r>
            <a:r>
              <a:rPr lang="en-US" altLang="fr-FR" dirty="0"/>
              <a:t> instead of </a:t>
            </a:r>
            <a:r>
              <a:rPr lang="en-US" altLang="fr-FR" dirty="0">
                <a:solidFill>
                  <a:srgbClr val="4F36D0"/>
                </a:solidFill>
              </a:rPr>
              <a:t>yes/no.</a:t>
            </a:r>
          </a:p>
          <a:p>
            <a:r>
              <a:rPr lang="en-US" altLang="fr-FR" dirty="0"/>
              <a:t>Coordinator subsequently ignores readers.</a:t>
            </a:r>
          </a:p>
          <a:p>
            <a:r>
              <a:rPr lang="en-US" altLang="fr-FR" dirty="0"/>
              <a:t>If all </a:t>
            </a:r>
            <a:r>
              <a:rPr lang="en-US" altLang="fr-FR" dirty="0" err="1"/>
              <a:t>subxacts</a:t>
            </a:r>
            <a:r>
              <a:rPr lang="en-US" altLang="fr-FR" dirty="0"/>
              <a:t> are readers, 2nd phase not needed.</a:t>
            </a:r>
          </a:p>
        </p:txBody>
      </p:sp>
      <p:sp>
        <p:nvSpPr>
          <p:cNvPr id="2" name="Slide Number Placeholder 1"/>
          <p:cNvSpPr>
            <a:spLocks noGrp="1"/>
          </p:cNvSpPr>
          <p:nvPr>
            <p:ph type="sldNum" sz="quarter" idx="12"/>
          </p:nvPr>
        </p:nvSpPr>
        <p:spPr/>
        <p:txBody>
          <a:bodyPr/>
          <a:lstStyle/>
          <a:p>
            <a:fld id="{35B54189-C436-47D0-AC37-8484B13A8E13}" type="slidenum">
              <a:rPr lang="en-US" smtClean="0"/>
              <a:pPr/>
              <a:t>21</a:t>
            </a:fld>
            <a:endParaRPr lang="en-US"/>
          </a:p>
        </p:txBody>
      </p:sp>
    </p:spTree>
    <p:extLst>
      <p:ext uri="{BB962C8B-B14F-4D97-AF65-F5344CB8AC3E}">
        <p14:creationId xmlns:p14="http://schemas.microsoft.com/office/powerpoint/2010/main" val="32779573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noFill/>
          <a:ln/>
        </p:spPr>
        <p:txBody>
          <a:bodyPr/>
          <a:lstStyle/>
          <a:p>
            <a:r>
              <a:rPr lang="en-US" altLang="fr-FR" dirty="0"/>
              <a:t>2PC: Coordinator failures &amp; </a:t>
            </a:r>
            <a:r>
              <a:rPr lang="en-US" altLang="fr-FR" b="1" dirty="0"/>
              <a:t>Blocking</a:t>
            </a:r>
          </a:p>
        </p:txBody>
      </p:sp>
      <p:sp>
        <p:nvSpPr>
          <p:cNvPr id="59395" name="Rectangle 3"/>
          <p:cNvSpPr>
            <a:spLocks noGrp="1" noChangeArrowheads="1"/>
          </p:cNvSpPr>
          <p:nvPr>
            <p:ph type="body" idx="1"/>
          </p:nvPr>
        </p:nvSpPr>
        <p:spPr>
          <a:noFill/>
          <a:ln/>
        </p:spPr>
        <p:txBody>
          <a:bodyPr/>
          <a:lstStyle/>
          <a:p>
            <a:r>
              <a:rPr lang="en-US" altLang="fr-FR" dirty="0"/>
              <a:t>If coordinator for </a:t>
            </a:r>
            <a:r>
              <a:rPr lang="en-US" altLang="fr-FR" dirty="0" err="1"/>
              <a:t>Xact</a:t>
            </a:r>
            <a:r>
              <a:rPr lang="en-US" altLang="fr-FR" dirty="0"/>
              <a:t> T fails, subordinates who have voted </a:t>
            </a:r>
            <a:r>
              <a:rPr lang="en-US" altLang="fr-FR" dirty="0">
                <a:solidFill>
                  <a:srgbClr val="4F36D0"/>
                </a:solidFill>
              </a:rPr>
              <a:t>yes </a:t>
            </a:r>
            <a:r>
              <a:rPr lang="en-US" altLang="fr-FR" dirty="0"/>
              <a:t>cannot decide whether to commit or abort T until coordinator recovers.</a:t>
            </a:r>
          </a:p>
          <a:p>
            <a:pPr lvl="1"/>
            <a:r>
              <a:rPr lang="en-US" altLang="fr-FR" sz="2800" dirty="0"/>
              <a:t>T is </a:t>
            </a:r>
            <a:r>
              <a:rPr lang="en-US" altLang="fr-FR" sz="2800" u="sng" dirty="0"/>
              <a:t>blocked.</a:t>
            </a:r>
          </a:p>
          <a:p>
            <a:pPr lvl="1"/>
            <a:r>
              <a:rPr lang="en-US" altLang="fr-FR" sz="2800" dirty="0"/>
              <a:t>Even if all subordinates know each other (extra overhead in </a:t>
            </a:r>
            <a:r>
              <a:rPr lang="en-US" altLang="fr-FR" sz="2800" dirty="0">
                <a:solidFill>
                  <a:srgbClr val="4F36D0"/>
                </a:solidFill>
              </a:rPr>
              <a:t>prepare </a:t>
            </a:r>
            <a:r>
              <a:rPr lang="en-US" altLang="fr-FR" sz="2800" dirty="0" err="1"/>
              <a:t>msg</a:t>
            </a:r>
            <a:r>
              <a:rPr lang="en-US" altLang="fr-FR" sz="2800" dirty="0"/>
              <a:t>) they are blocked unless one of them voted </a:t>
            </a:r>
            <a:r>
              <a:rPr lang="en-US" altLang="fr-FR" sz="2800" dirty="0">
                <a:solidFill>
                  <a:srgbClr val="4F36D0"/>
                </a:solidFill>
              </a:rPr>
              <a:t>no.</a:t>
            </a:r>
          </a:p>
        </p:txBody>
      </p:sp>
      <p:sp>
        <p:nvSpPr>
          <p:cNvPr id="2" name="Slide Number Placeholder 1"/>
          <p:cNvSpPr>
            <a:spLocks noGrp="1"/>
          </p:cNvSpPr>
          <p:nvPr>
            <p:ph type="sldNum" sz="quarter" idx="12"/>
          </p:nvPr>
        </p:nvSpPr>
        <p:spPr/>
        <p:txBody>
          <a:bodyPr/>
          <a:lstStyle/>
          <a:p>
            <a:fld id="{35B54189-C436-47D0-AC37-8484B13A8E13}" type="slidenum">
              <a:rPr lang="en-US" smtClean="0"/>
              <a:pPr/>
              <a:t>22</a:t>
            </a:fld>
            <a:endParaRPr lang="en-US"/>
          </a:p>
        </p:txBody>
      </p:sp>
    </p:spTree>
    <p:extLst>
      <p:ext uri="{BB962C8B-B14F-4D97-AF65-F5344CB8AC3E}">
        <p14:creationId xmlns:p14="http://schemas.microsoft.com/office/powerpoint/2010/main" val="1804312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general problem: server failures</a:t>
            </a:r>
          </a:p>
        </p:txBody>
      </p:sp>
      <p:sp>
        <p:nvSpPr>
          <p:cNvPr id="3" name="Content Placeholder 2"/>
          <p:cNvSpPr>
            <a:spLocks noGrp="1"/>
          </p:cNvSpPr>
          <p:nvPr>
            <p:ph idx="1"/>
          </p:nvPr>
        </p:nvSpPr>
        <p:spPr/>
        <p:txBody>
          <a:bodyPr>
            <a:normAutofit/>
          </a:bodyPr>
          <a:lstStyle/>
          <a:p>
            <a:r>
              <a:rPr lang="en-US" dirty="0"/>
              <a:t>What to do when a server crashes?</a:t>
            </a:r>
          </a:p>
          <a:p>
            <a:pPr lvl="1"/>
            <a:r>
              <a:rPr lang="en-US" dirty="0"/>
              <a:t>Servers continuously fail in large-scale systems</a:t>
            </a:r>
          </a:p>
          <a:p>
            <a:pPr lvl="1"/>
            <a:r>
              <a:rPr lang="en-US" dirty="0"/>
              <a:t>Wait for recovery: too long…</a:t>
            </a:r>
          </a:p>
          <a:p>
            <a:r>
              <a:rPr lang="en-US" b="1" dirty="0"/>
              <a:t>Use replication!</a:t>
            </a:r>
          </a:p>
          <a:p>
            <a:pPr lvl="1"/>
            <a:r>
              <a:rPr lang="en-US" dirty="0"/>
              <a:t>Keep several copies the data, i.e., </a:t>
            </a:r>
            <a:r>
              <a:rPr lang="en-US" i="1" dirty="0"/>
              <a:t>replica, </a:t>
            </a:r>
            <a:r>
              <a:rPr lang="en-US" dirty="0"/>
              <a:t>in other servers</a:t>
            </a:r>
          </a:p>
          <a:p>
            <a:pPr lvl="1"/>
            <a:r>
              <a:rPr lang="en-US" dirty="0"/>
              <a:t>If a server fails, another server takes over</a:t>
            </a:r>
          </a:p>
          <a:p>
            <a:pPr lvl="1"/>
            <a:r>
              <a:rPr lang="en-US" dirty="0"/>
              <a:t>Also use for load balancing</a:t>
            </a:r>
          </a:p>
          <a:p>
            <a:r>
              <a:rPr lang="en-US" dirty="0"/>
              <a:t>Up to now: strong consistency</a:t>
            </a:r>
          </a:p>
          <a:p>
            <a:pPr lvl="1"/>
            <a:r>
              <a:rPr lang="en-US" dirty="0"/>
              <a:t>All copies have to have the same value</a:t>
            </a:r>
          </a:p>
          <a:p>
            <a:pPr lvl="1"/>
            <a:endParaRPr lang="en-US" dirty="0"/>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23</a:t>
            </a:fld>
            <a:endParaRPr lang="en-US" dirty="0"/>
          </a:p>
        </p:txBody>
      </p:sp>
      <p:sp>
        <p:nvSpPr>
          <p:cNvPr id="5" name="Rectangle 4"/>
          <p:cNvSpPr/>
          <p:nvPr/>
        </p:nvSpPr>
        <p:spPr>
          <a:xfrm>
            <a:off x="0" y="5657671"/>
            <a:ext cx="12192000" cy="1200329"/>
          </a:xfrm>
          <a:prstGeom prst="rect">
            <a:avLst/>
          </a:prstGeom>
        </p:spPr>
        <p:txBody>
          <a:bodyPr wrap="square">
            <a:spAutoFit/>
          </a:bodyPr>
          <a:lstStyle/>
          <a:p>
            <a:pPr algn="ctr"/>
            <a:r>
              <a:rPr lang="en-US" sz="3600" b="1" dirty="0">
                <a:solidFill>
                  <a:schemeClr val="tx2"/>
                </a:solidFill>
              </a:rPr>
              <a:t>“Customer of online services will be confronted with the consequences of using replication techniques”</a:t>
            </a:r>
          </a:p>
        </p:txBody>
      </p:sp>
    </p:spTree>
    <p:extLst>
      <p:ext uri="{BB962C8B-B14F-4D97-AF65-F5344CB8AC3E}">
        <p14:creationId xmlns:p14="http://schemas.microsoft.com/office/powerpoint/2010/main" val="1799860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noFill/>
          <a:ln/>
        </p:spPr>
        <p:txBody>
          <a:bodyPr/>
          <a:lstStyle/>
          <a:p>
            <a:r>
              <a:rPr lang="en-US" altLang="fr-FR" dirty="0"/>
              <a:t>Replication &amp; Updating Distributed Data</a:t>
            </a:r>
          </a:p>
        </p:txBody>
      </p:sp>
      <p:sp>
        <p:nvSpPr>
          <p:cNvPr id="28675" name="Rectangle 3"/>
          <p:cNvSpPr>
            <a:spLocks noGrp="1" noChangeArrowheads="1"/>
          </p:cNvSpPr>
          <p:nvPr>
            <p:ph type="body" idx="1"/>
          </p:nvPr>
        </p:nvSpPr>
        <p:spPr>
          <a:xfrm>
            <a:off x="479376" y="1124744"/>
            <a:ext cx="11233248" cy="4076700"/>
          </a:xfrm>
          <a:noFill/>
          <a:ln/>
        </p:spPr>
        <p:txBody>
          <a:bodyPr/>
          <a:lstStyle/>
          <a:p>
            <a:r>
              <a:rPr lang="en-US" altLang="fr-FR" dirty="0">
                <a:solidFill>
                  <a:schemeClr val="accent2"/>
                </a:solidFill>
              </a:rPr>
              <a:t>Synchronous Replication:</a:t>
            </a:r>
            <a:r>
              <a:rPr lang="en-US" altLang="fr-FR" dirty="0"/>
              <a:t> All copies of a modified relation (fragment) must be updated before the modifying </a:t>
            </a:r>
            <a:r>
              <a:rPr lang="en-US" altLang="fr-FR" dirty="0" err="1"/>
              <a:t>Xact</a:t>
            </a:r>
            <a:r>
              <a:rPr lang="en-US" altLang="fr-FR" dirty="0"/>
              <a:t> commits.</a:t>
            </a:r>
          </a:p>
          <a:p>
            <a:pPr lvl="1"/>
            <a:r>
              <a:rPr lang="en-US" altLang="fr-FR" dirty="0"/>
              <a:t>Data distribution is made transparent to users.</a:t>
            </a:r>
          </a:p>
          <a:p>
            <a:pPr lvl="1"/>
            <a:endParaRPr lang="en-US" altLang="fr-FR" dirty="0"/>
          </a:p>
          <a:p>
            <a:r>
              <a:rPr lang="en-US" altLang="fr-FR" dirty="0">
                <a:solidFill>
                  <a:schemeClr val="accent2"/>
                </a:solidFill>
              </a:rPr>
              <a:t>Asynchronous Replication:</a:t>
            </a:r>
            <a:r>
              <a:rPr lang="en-US" altLang="fr-FR" dirty="0"/>
              <a:t>  Copies of a modified relation are only periodically updated; different copies may get out of sync in the meantime.</a:t>
            </a:r>
          </a:p>
          <a:p>
            <a:pPr lvl="1"/>
            <a:r>
              <a:rPr lang="en-US" altLang="fr-FR" dirty="0"/>
              <a:t>Users must be aware of data distribution.</a:t>
            </a:r>
          </a:p>
        </p:txBody>
      </p:sp>
      <p:sp>
        <p:nvSpPr>
          <p:cNvPr id="2" name="Slide Number Placeholder 1"/>
          <p:cNvSpPr>
            <a:spLocks noGrp="1"/>
          </p:cNvSpPr>
          <p:nvPr>
            <p:ph type="sldNum" sz="quarter" idx="12"/>
          </p:nvPr>
        </p:nvSpPr>
        <p:spPr/>
        <p:txBody>
          <a:bodyPr/>
          <a:lstStyle/>
          <a:p>
            <a:fld id="{35B54189-C436-47D0-AC37-8484B13A8E13}" type="slidenum">
              <a:rPr lang="en-US" smtClean="0"/>
              <a:pPr/>
              <a:t>24</a:t>
            </a:fld>
            <a:endParaRPr lang="en-US"/>
          </a:p>
        </p:txBody>
      </p:sp>
    </p:spTree>
    <p:extLst>
      <p:ext uri="{BB962C8B-B14F-4D97-AF65-F5344CB8AC3E}">
        <p14:creationId xmlns:p14="http://schemas.microsoft.com/office/powerpoint/2010/main" val="2782215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noFill/>
          <a:ln/>
        </p:spPr>
        <p:txBody>
          <a:bodyPr/>
          <a:lstStyle/>
          <a:p>
            <a:r>
              <a:rPr lang="en-US" altLang="fr-FR"/>
              <a:t>Synchronous Replication</a:t>
            </a:r>
          </a:p>
        </p:txBody>
      </p:sp>
      <p:sp>
        <p:nvSpPr>
          <p:cNvPr id="30723" name="Rectangle 3"/>
          <p:cNvSpPr>
            <a:spLocks noGrp="1" noChangeArrowheads="1"/>
          </p:cNvSpPr>
          <p:nvPr>
            <p:ph type="body" idx="1"/>
          </p:nvPr>
        </p:nvSpPr>
        <p:spPr>
          <a:xfrm>
            <a:off x="479376" y="1268760"/>
            <a:ext cx="11233248" cy="4800600"/>
          </a:xfrm>
          <a:noFill/>
          <a:ln/>
        </p:spPr>
        <p:txBody>
          <a:bodyPr/>
          <a:lstStyle/>
          <a:p>
            <a:r>
              <a:rPr lang="en-US" altLang="fr-FR" dirty="0">
                <a:solidFill>
                  <a:schemeClr val="accent2"/>
                </a:solidFill>
              </a:rPr>
              <a:t>Voting:</a:t>
            </a:r>
            <a:r>
              <a:rPr lang="en-US" altLang="fr-FR" dirty="0"/>
              <a:t>  </a:t>
            </a:r>
            <a:r>
              <a:rPr lang="en-US" altLang="fr-FR" dirty="0" err="1"/>
              <a:t>Xact</a:t>
            </a:r>
            <a:r>
              <a:rPr lang="en-US" altLang="fr-FR" dirty="0"/>
              <a:t> must write a majority of copies to modify an object; must read enough copies to be sure of seeing at least one most recent copy.</a:t>
            </a:r>
          </a:p>
          <a:p>
            <a:pPr lvl="1"/>
            <a:r>
              <a:rPr lang="en-US" altLang="fr-FR" dirty="0"/>
              <a:t>E.g., 10 copies; 7 written for update; 4 copies read.</a:t>
            </a:r>
          </a:p>
          <a:p>
            <a:pPr lvl="1"/>
            <a:r>
              <a:rPr lang="en-US" altLang="fr-FR" dirty="0"/>
              <a:t>Each copy has version number.</a:t>
            </a:r>
          </a:p>
          <a:p>
            <a:pPr lvl="1"/>
            <a:r>
              <a:rPr lang="en-US" altLang="fr-FR" dirty="0"/>
              <a:t>Not attractive usually because reads are common.</a:t>
            </a:r>
          </a:p>
          <a:p>
            <a:r>
              <a:rPr lang="en-US" altLang="fr-FR" dirty="0">
                <a:solidFill>
                  <a:schemeClr val="accent2"/>
                </a:solidFill>
              </a:rPr>
              <a:t>Read-any Write-all:</a:t>
            </a:r>
            <a:r>
              <a:rPr lang="en-US" altLang="fr-FR" dirty="0"/>
              <a:t>  Writes are slower and reads are faster, relative to Voting.</a:t>
            </a:r>
          </a:p>
          <a:p>
            <a:pPr lvl="1"/>
            <a:r>
              <a:rPr lang="en-US" altLang="fr-FR" dirty="0"/>
              <a:t>Most common approach to synchronous replication.</a:t>
            </a:r>
          </a:p>
          <a:p>
            <a:r>
              <a:rPr lang="en-US" altLang="fr-FR" dirty="0"/>
              <a:t>Choice of technique determines </a:t>
            </a:r>
            <a:r>
              <a:rPr lang="en-US" altLang="fr-FR" i="1" dirty="0"/>
              <a:t>which</a:t>
            </a:r>
            <a:r>
              <a:rPr lang="en-US" altLang="fr-FR" dirty="0"/>
              <a:t> locks to set.</a:t>
            </a:r>
          </a:p>
        </p:txBody>
      </p:sp>
      <p:sp>
        <p:nvSpPr>
          <p:cNvPr id="2" name="Slide Number Placeholder 1"/>
          <p:cNvSpPr>
            <a:spLocks noGrp="1"/>
          </p:cNvSpPr>
          <p:nvPr>
            <p:ph type="sldNum" sz="quarter" idx="12"/>
          </p:nvPr>
        </p:nvSpPr>
        <p:spPr/>
        <p:txBody>
          <a:bodyPr/>
          <a:lstStyle/>
          <a:p>
            <a:fld id="{35B54189-C436-47D0-AC37-8484B13A8E13}" type="slidenum">
              <a:rPr lang="en-US" smtClean="0"/>
              <a:pPr/>
              <a:t>25</a:t>
            </a:fld>
            <a:endParaRPr lang="en-US"/>
          </a:p>
        </p:txBody>
      </p:sp>
    </p:spTree>
    <p:extLst>
      <p:ext uri="{BB962C8B-B14F-4D97-AF65-F5344CB8AC3E}">
        <p14:creationId xmlns:p14="http://schemas.microsoft.com/office/powerpoint/2010/main" val="12253881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noFill/>
          <a:ln/>
        </p:spPr>
        <p:txBody>
          <a:bodyPr/>
          <a:lstStyle/>
          <a:p>
            <a:r>
              <a:rPr lang="en-US" altLang="fr-FR"/>
              <a:t>Cost of Synchronous Replication</a:t>
            </a:r>
          </a:p>
        </p:txBody>
      </p:sp>
      <p:sp>
        <p:nvSpPr>
          <p:cNvPr id="32771" name="Rectangle 3"/>
          <p:cNvSpPr>
            <a:spLocks noGrp="1" noChangeArrowheads="1"/>
          </p:cNvSpPr>
          <p:nvPr>
            <p:ph type="body" idx="1"/>
          </p:nvPr>
        </p:nvSpPr>
        <p:spPr>
          <a:xfrm>
            <a:off x="479376" y="1340768"/>
            <a:ext cx="11305256" cy="4076700"/>
          </a:xfrm>
          <a:noFill/>
          <a:ln/>
        </p:spPr>
        <p:txBody>
          <a:bodyPr/>
          <a:lstStyle/>
          <a:p>
            <a:r>
              <a:rPr lang="en-US" altLang="fr-FR" dirty="0"/>
              <a:t>Before an update </a:t>
            </a:r>
            <a:r>
              <a:rPr lang="en-US" altLang="fr-FR" dirty="0" err="1"/>
              <a:t>Xact</a:t>
            </a:r>
            <a:r>
              <a:rPr lang="en-US" altLang="fr-FR" dirty="0"/>
              <a:t> can commit, it must obtain locks on all modified copies.</a:t>
            </a:r>
          </a:p>
          <a:p>
            <a:pPr lvl="1"/>
            <a:r>
              <a:rPr lang="en-US" altLang="fr-FR" dirty="0"/>
              <a:t>Sends lock requests to remote sites, and while waiting for the response, holds on to other locks!</a:t>
            </a:r>
          </a:p>
          <a:p>
            <a:pPr lvl="1"/>
            <a:r>
              <a:rPr lang="en-US" altLang="fr-FR" dirty="0"/>
              <a:t>If sites or links fail, </a:t>
            </a:r>
            <a:r>
              <a:rPr lang="en-US" altLang="fr-FR" dirty="0" err="1"/>
              <a:t>Xact</a:t>
            </a:r>
            <a:r>
              <a:rPr lang="en-US" altLang="fr-FR" dirty="0"/>
              <a:t> cannot commit until they are back up.</a:t>
            </a:r>
          </a:p>
          <a:p>
            <a:pPr lvl="1"/>
            <a:r>
              <a:rPr lang="en-US" altLang="fr-FR" dirty="0"/>
              <a:t>Even if there is no failure, committing must follow an expensive </a:t>
            </a:r>
            <a:r>
              <a:rPr lang="en-US" altLang="fr-FR" b="1" i="1" dirty="0">
                <a:solidFill>
                  <a:schemeClr val="accent2"/>
                </a:solidFill>
              </a:rPr>
              <a:t>commit protocol</a:t>
            </a:r>
            <a:r>
              <a:rPr lang="en-US" altLang="fr-FR" dirty="0"/>
              <a:t> with many </a:t>
            </a:r>
            <a:r>
              <a:rPr lang="en-US" altLang="fr-FR" dirty="0" err="1"/>
              <a:t>msgs</a:t>
            </a:r>
            <a:r>
              <a:rPr lang="en-US" altLang="fr-FR" dirty="0"/>
              <a:t>.</a:t>
            </a:r>
          </a:p>
          <a:p>
            <a:r>
              <a:rPr lang="en-US" altLang="fr-FR" dirty="0"/>
              <a:t>So the alternative of </a:t>
            </a:r>
            <a:r>
              <a:rPr lang="en-US" altLang="fr-FR" i="1" dirty="0"/>
              <a:t>asynchronous replication</a:t>
            </a:r>
            <a:r>
              <a:rPr lang="en-US" altLang="fr-FR" dirty="0"/>
              <a:t> is widely used in NoSQL systems (</a:t>
            </a:r>
            <a:r>
              <a:rPr lang="en-US" altLang="fr-FR" dirty="0" err="1"/>
              <a:t>a.k.a</a:t>
            </a:r>
            <a:r>
              <a:rPr lang="en-US" altLang="fr-FR" dirty="0"/>
              <a:t> eventual consistency)</a:t>
            </a:r>
          </a:p>
        </p:txBody>
      </p:sp>
      <p:sp>
        <p:nvSpPr>
          <p:cNvPr id="2" name="Slide Number Placeholder 1"/>
          <p:cNvSpPr>
            <a:spLocks noGrp="1"/>
          </p:cNvSpPr>
          <p:nvPr>
            <p:ph type="sldNum" sz="quarter" idx="12"/>
          </p:nvPr>
        </p:nvSpPr>
        <p:spPr/>
        <p:txBody>
          <a:bodyPr/>
          <a:lstStyle/>
          <a:p>
            <a:fld id="{35B54189-C436-47D0-AC37-8484B13A8E13}" type="slidenum">
              <a:rPr lang="en-US" smtClean="0"/>
              <a:pPr/>
              <a:t>26</a:t>
            </a:fld>
            <a:endParaRPr lang="en-US"/>
          </a:p>
        </p:txBody>
      </p:sp>
    </p:spTree>
    <p:extLst>
      <p:ext uri="{BB962C8B-B14F-4D97-AF65-F5344CB8AC3E}">
        <p14:creationId xmlns:p14="http://schemas.microsoft.com/office/powerpoint/2010/main" val="3564350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noFill/>
          <a:ln/>
        </p:spPr>
        <p:txBody>
          <a:bodyPr/>
          <a:lstStyle/>
          <a:p>
            <a:r>
              <a:rPr lang="en-US" altLang="fr-FR"/>
              <a:t>Asynchronous Replication</a:t>
            </a:r>
          </a:p>
        </p:txBody>
      </p:sp>
      <p:sp>
        <p:nvSpPr>
          <p:cNvPr id="34819" name="Rectangle 3"/>
          <p:cNvSpPr>
            <a:spLocks noGrp="1" noChangeArrowheads="1"/>
          </p:cNvSpPr>
          <p:nvPr>
            <p:ph type="body" idx="1"/>
          </p:nvPr>
        </p:nvSpPr>
        <p:spPr>
          <a:xfrm>
            <a:off x="609600" y="1556792"/>
            <a:ext cx="10972800" cy="4906963"/>
          </a:xfrm>
          <a:noFill/>
          <a:ln/>
        </p:spPr>
        <p:txBody>
          <a:bodyPr/>
          <a:lstStyle/>
          <a:p>
            <a:r>
              <a:rPr lang="en-US" altLang="fr-FR" dirty="0"/>
              <a:t>Allows modifying </a:t>
            </a:r>
            <a:r>
              <a:rPr lang="en-US" altLang="fr-FR" dirty="0" err="1"/>
              <a:t>Xact</a:t>
            </a:r>
            <a:r>
              <a:rPr lang="en-US" altLang="fr-FR" dirty="0"/>
              <a:t> to commit before all copies have been changed (and readers nonetheless look at just one copy).</a:t>
            </a:r>
          </a:p>
          <a:p>
            <a:pPr lvl="1"/>
            <a:r>
              <a:rPr lang="en-US" altLang="fr-FR" dirty="0"/>
              <a:t>Users must be aware of which copy they are reading, and that copies may be out-of-sync for short periods of time.</a:t>
            </a:r>
          </a:p>
          <a:p>
            <a:r>
              <a:rPr lang="en-US" altLang="fr-FR" dirty="0"/>
              <a:t>Two approaches:  </a:t>
            </a:r>
            <a:r>
              <a:rPr lang="en-US" altLang="fr-FR" dirty="0">
                <a:solidFill>
                  <a:schemeClr val="accent2"/>
                </a:solidFill>
              </a:rPr>
              <a:t>Primary Site</a:t>
            </a:r>
            <a:r>
              <a:rPr lang="en-US" altLang="fr-FR" dirty="0"/>
              <a:t> and </a:t>
            </a:r>
            <a:r>
              <a:rPr lang="en-US" altLang="fr-FR" dirty="0">
                <a:solidFill>
                  <a:schemeClr val="accent2"/>
                </a:solidFill>
              </a:rPr>
              <a:t>Peer-to-Peer</a:t>
            </a:r>
            <a:r>
              <a:rPr lang="en-US" altLang="fr-FR" dirty="0"/>
              <a:t> replication.</a:t>
            </a:r>
          </a:p>
          <a:p>
            <a:pPr lvl="1"/>
            <a:r>
              <a:rPr lang="en-US" altLang="fr-FR" dirty="0"/>
              <a:t>Difference lies in how many copies are </a:t>
            </a:r>
            <a:r>
              <a:rPr lang="en-US" altLang="fr-FR" dirty="0">
                <a:solidFill>
                  <a:schemeClr val="accent2"/>
                </a:solidFill>
              </a:rPr>
              <a:t>``updatable’’</a:t>
            </a:r>
            <a:r>
              <a:rPr lang="en-US" altLang="fr-FR" dirty="0"/>
              <a:t> or </a:t>
            </a:r>
            <a:r>
              <a:rPr lang="en-US" altLang="fr-FR" dirty="0">
                <a:solidFill>
                  <a:schemeClr val="accent2"/>
                </a:solidFill>
              </a:rPr>
              <a:t>``master copies’’.</a:t>
            </a:r>
            <a:r>
              <a:rPr lang="en-US" altLang="fr-FR" dirty="0"/>
              <a:t> </a:t>
            </a:r>
          </a:p>
        </p:txBody>
      </p:sp>
      <p:sp>
        <p:nvSpPr>
          <p:cNvPr id="2" name="Slide Number Placeholder 1"/>
          <p:cNvSpPr>
            <a:spLocks noGrp="1"/>
          </p:cNvSpPr>
          <p:nvPr>
            <p:ph type="sldNum" sz="quarter" idx="12"/>
          </p:nvPr>
        </p:nvSpPr>
        <p:spPr/>
        <p:txBody>
          <a:bodyPr/>
          <a:lstStyle/>
          <a:p>
            <a:fld id="{35B54189-C436-47D0-AC37-8484B13A8E13}" type="slidenum">
              <a:rPr lang="en-US" smtClean="0"/>
              <a:pPr/>
              <a:t>27</a:t>
            </a:fld>
            <a:endParaRPr lang="en-US"/>
          </a:p>
        </p:txBody>
      </p:sp>
    </p:spTree>
    <p:extLst>
      <p:ext uri="{BB962C8B-B14F-4D97-AF65-F5344CB8AC3E}">
        <p14:creationId xmlns:p14="http://schemas.microsoft.com/office/powerpoint/2010/main" val="3549578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noFill/>
          <a:ln/>
        </p:spPr>
        <p:txBody>
          <a:bodyPr/>
          <a:lstStyle/>
          <a:p>
            <a:r>
              <a:rPr lang="en-US" altLang="fr-FR" dirty="0"/>
              <a:t>Peer-to-Peer (multi-leader) Replication</a:t>
            </a:r>
          </a:p>
        </p:txBody>
      </p:sp>
      <p:sp>
        <p:nvSpPr>
          <p:cNvPr id="36867" name="Rectangle 3"/>
          <p:cNvSpPr>
            <a:spLocks noGrp="1" noChangeArrowheads="1"/>
          </p:cNvSpPr>
          <p:nvPr>
            <p:ph type="body" idx="1"/>
          </p:nvPr>
        </p:nvSpPr>
        <p:spPr>
          <a:xfrm>
            <a:off x="0" y="1484784"/>
            <a:ext cx="12192000" cy="4648200"/>
          </a:xfrm>
          <a:noFill/>
          <a:ln/>
        </p:spPr>
        <p:txBody>
          <a:bodyPr/>
          <a:lstStyle/>
          <a:p>
            <a:r>
              <a:rPr lang="en-US" altLang="fr-FR" dirty="0"/>
              <a:t>More than one of the copies of an object can be a master in this approach.</a:t>
            </a:r>
          </a:p>
          <a:p>
            <a:r>
              <a:rPr lang="en-US" altLang="fr-FR" dirty="0"/>
              <a:t>Changes to a master copy must be propagated to other copies somehow.</a:t>
            </a:r>
          </a:p>
          <a:p>
            <a:r>
              <a:rPr lang="en-US" altLang="fr-FR" dirty="0"/>
              <a:t>If two master copies are changed in a conflicting manner, this must be resolved. (e.g., Site 1: Joe’s age changed to 35; Site 2: to 36)</a:t>
            </a:r>
          </a:p>
          <a:p>
            <a:r>
              <a:rPr lang="en-US" altLang="fr-FR" dirty="0"/>
              <a:t>Best used when conflicts do not arise:</a:t>
            </a:r>
          </a:p>
          <a:p>
            <a:pPr lvl="1"/>
            <a:r>
              <a:rPr lang="en-US" altLang="fr-FR" dirty="0"/>
              <a:t>E.g., Each master site owns a disjoint fragment.</a:t>
            </a:r>
          </a:p>
          <a:p>
            <a:pPr lvl="1"/>
            <a:r>
              <a:rPr lang="en-US" altLang="fr-FR" dirty="0"/>
              <a:t>E.g., Updating rights owned by one master at a time.</a:t>
            </a:r>
          </a:p>
        </p:txBody>
      </p:sp>
      <p:sp>
        <p:nvSpPr>
          <p:cNvPr id="2" name="Slide Number Placeholder 1"/>
          <p:cNvSpPr>
            <a:spLocks noGrp="1"/>
          </p:cNvSpPr>
          <p:nvPr>
            <p:ph type="sldNum" sz="quarter" idx="12"/>
          </p:nvPr>
        </p:nvSpPr>
        <p:spPr/>
        <p:txBody>
          <a:bodyPr/>
          <a:lstStyle/>
          <a:p>
            <a:fld id="{35B54189-C436-47D0-AC37-8484B13A8E13}" type="slidenum">
              <a:rPr lang="en-US" smtClean="0"/>
              <a:pPr/>
              <a:t>28</a:t>
            </a:fld>
            <a:endParaRPr lang="en-US"/>
          </a:p>
        </p:txBody>
      </p:sp>
    </p:spTree>
    <p:extLst>
      <p:ext uri="{BB962C8B-B14F-4D97-AF65-F5344CB8AC3E}">
        <p14:creationId xmlns:p14="http://schemas.microsoft.com/office/powerpoint/2010/main" val="22667621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noFill/>
          <a:ln/>
        </p:spPr>
        <p:txBody>
          <a:bodyPr/>
          <a:lstStyle/>
          <a:p>
            <a:r>
              <a:rPr lang="en-US" altLang="fr-FR"/>
              <a:t>Primary Site Replication</a:t>
            </a:r>
          </a:p>
        </p:txBody>
      </p:sp>
      <p:sp>
        <p:nvSpPr>
          <p:cNvPr id="38915" name="Rectangle 3"/>
          <p:cNvSpPr>
            <a:spLocks noGrp="1" noChangeArrowheads="1"/>
          </p:cNvSpPr>
          <p:nvPr>
            <p:ph type="body" idx="1"/>
          </p:nvPr>
        </p:nvSpPr>
        <p:spPr>
          <a:xfrm>
            <a:off x="0" y="1196752"/>
            <a:ext cx="12192000" cy="4953000"/>
          </a:xfrm>
          <a:noFill/>
          <a:ln/>
        </p:spPr>
        <p:txBody>
          <a:bodyPr/>
          <a:lstStyle/>
          <a:p>
            <a:r>
              <a:rPr lang="en-US" altLang="fr-FR" dirty="0"/>
              <a:t>Exactly one copy of a relation is designated the </a:t>
            </a:r>
            <a:r>
              <a:rPr lang="en-US" altLang="fr-FR" dirty="0">
                <a:solidFill>
                  <a:schemeClr val="accent2"/>
                </a:solidFill>
              </a:rPr>
              <a:t>primary</a:t>
            </a:r>
            <a:r>
              <a:rPr lang="en-US" altLang="fr-FR" dirty="0"/>
              <a:t> or master copy.  Replicas at other sites cannot be directly updated.</a:t>
            </a:r>
          </a:p>
          <a:p>
            <a:pPr lvl="1"/>
            <a:r>
              <a:rPr lang="en-US" altLang="fr-FR" sz="2800" dirty="0"/>
              <a:t>The primary copy is </a:t>
            </a:r>
            <a:r>
              <a:rPr lang="en-US" altLang="fr-FR" sz="2800" dirty="0">
                <a:solidFill>
                  <a:schemeClr val="accent2"/>
                </a:solidFill>
              </a:rPr>
              <a:t>published</a:t>
            </a:r>
            <a:r>
              <a:rPr lang="en-US" altLang="fr-FR" sz="2800" dirty="0"/>
              <a:t>.</a:t>
            </a:r>
          </a:p>
          <a:p>
            <a:pPr lvl="1"/>
            <a:r>
              <a:rPr lang="en-US" altLang="fr-FR" sz="2800" dirty="0"/>
              <a:t>Other sites </a:t>
            </a:r>
            <a:r>
              <a:rPr lang="en-US" altLang="fr-FR" sz="2800" dirty="0">
                <a:solidFill>
                  <a:schemeClr val="accent2"/>
                </a:solidFill>
              </a:rPr>
              <a:t>subscribe</a:t>
            </a:r>
            <a:r>
              <a:rPr lang="en-US" altLang="fr-FR" sz="2800" dirty="0"/>
              <a:t> to (fragments of) this relation; these are </a:t>
            </a:r>
            <a:r>
              <a:rPr lang="en-US" altLang="fr-FR" sz="2800" dirty="0">
                <a:solidFill>
                  <a:schemeClr val="accent2"/>
                </a:solidFill>
              </a:rPr>
              <a:t>secondary</a:t>
            </a:r>
            <a:r>
              <a:rPr lang="en-US" altLang="fr-FR" sz="2800" dirty="0"/>
              <a:t> copies.</a:t>
            </a:r>
          </a:p>
          <a:p>
            <a:r>
              <a:rPr lang="en-US" altLang="fr-FR" dirty="0"/>
              <a:t>Main issue:  How are changes to the primary copy propagated to the secondary copies?</a:t>
            </a:r>
          </a:p>
          <a:p>
            <a:pPr lvl="1"/>
            <a:r>
              <a:rPr lang="en-US" altLang="fr-FR" sz="2800" dirty="0"/>
              <a:t>Done in two steps.  First, </a:t>
            </a:r>
            <a:r>
              <a:rPr lang="en-US" altLang="fr-FR" sz="2800" dirty="0">
                <a:solidFill>
                  <a:schemeClr val="accent2"/>
                </a:solidFill>
              </a:rPr>
              <a:t>capture</a:t>
            </a:r>
            <a:r>
              <a:rPr lang="en-US" altLang="fr-FR" sz="2800" dirty="0"/>
              <a:t> changes made by committed </a:t>
            </a:r>
            <a:r>
              <a:rPr lang="en-US" altLang="fr-FR" sz="2800" dirty="0" err="1"/>
              <a:t>Xacts</a:t>
            </a:r>
            <a:r>
              <a:rPr lang="en-US" altLang="fr-FR" sz="2800" dirty="0"/>
              <a:t>; then </a:t>
            </a:r>
            <a:r>
              <a:rPr lang="en-US" altLang="fr-FR" sz="2800" dirty="0">
                <a:solidFill>
                  <a:schemeClr val="accent2"/>
                </a:solidFill>
              </a:rPr>
              <a:t>apply</a:t>
            </a:r>
            <a:r>
              <a:rPr lang="en-US" altLang="fr-FR" sz="2800" dirty="0"/>
              <a:t> these changes.</a:t>
            </a:r>
          </a:p>
        </p:txBody>
      </p:sp>
      <p:sp>
        <p:nvSpPr>
          <p:cNvPr id="2" name="Slide Number Placeholder 1"/>
          <p:cNvSpPr>
            <a:spLocks noGrp="1"/>
          </p:cNvSpPr>
          <p:nvPr>
            <p:ph type="sldNum" sz="quarter" idx="12"/>
          </p:nvPr>
        </p:nvSpPr>
        <p:spPr/>
        <p:txBody>
          <a:bodyPr/>
          <a:lstStyle/>
          <a:p>
            <a:fld id="{35B54189-C436-47D0-AC37-8484B13A8E13}" type="slidenum">
              <a:rPr lang="en-US" smtClean="0"/>
              <a:pPr/>
              <a:t>29</a:t>
            </a:fld>
            <a:endParaRPr lang="en-US"/>
          </a:p>
        </p:txBody>
      </p:sp>
    </p:spTree>
    <p:extLst>
      <p:ext uri="{BB962C8B-B14F-4D97-AF65-F5344CB8AC3E}">
        <p14:creationId xmlns:p14="http://schemas.microsoft.com/office/powerpoint/2010/main" val="6247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340953"/>
            <a:ext cx="12192000" cy="677108"/>
          </a:xfrm>
          <a:prstGeom prst="rect">
            <a:avLst/>
          </a:prstGeom>
        </p:spPr>
        <p:txBody>
          <a:bodyPr vert="horz" wrap="square" lIns="0" tIns="0" rIns="0" bIns="0" numCol="1" rtlCol="0" anchor="b" anchorCtr="0" compatLnSpc="1">
            <a:prstTxWarp prst="textNoShape">
              <a:avLst/>
            </a:prstTxWarp>
            <a:spAutoFit/>
          </a:bodyPr>
          <a:lstStyle/>
          <a:p>
            <a:pPr marL="433130"/>
            <a:r>
              <a:rPr spc="-4" dirty="0"/>
              <a:t>Architectures for </a:t>
            </a:r>
            <a:r>
              <a:rPr lang="en-US" spc="-4" dirty="0"/>
              <a:t>(</a:t>
            </a:r>
            <a:r>
              <a:rPr dirty="0"/>
              <a:t>Parallel</a:t>
            </a:r>
            <a:r>
              <a:rPr lang="en-US" dirty="0"/>
              <a:t>) </a:t>
            </a:r>
            <a:r>
              <a:rPr spc="-4" dirty="0"/>
              <a:t>Databases</a:t>
            </a:r>
          </a:p>
        </p:txBody>
      </p:sp>
      <p:sp>
        <p:nvSpPr>
          <p:cNvPr id="11" name="object 3"/>
          <p:cNvSpPr txBox="1"/>
          <p:nvPr/>
        </p:nvSpPr>
        <p:spPr>
          <a:xfrm>
            <a:off x="407368" y="1556792"/>
            <a:ext cx="7920880" cy="3729226"/>
          </a:xfrm>
          <a:prstGeom prst="rect">
            <a:avLst/>
          </a:prstGeom>
        </p:spPr>
        <p:txBody>
          <a:bodyPr vert="horz" wrap="square" lIns="0" tIns="0" rIns="0" bIns="0" rtlCol="0">
            <a:spAutoFit/>
          </a:bodyPr>
          <a:lstStyle/>
          <a:p>
            <a:pPr marL="313781" indent="-302575">
              <a:buChar char="•"/>
              <a:tabLst>
                <a:tab pos="313221" algn="l"/>
                <a:tab pos="313781" algn="l"/>
              </a:tabLst>
            </a:pPr>
            <a:r>
              <a:rPr lang="en-US" sz="3200" dirty="0">
                <a:latin typeface="+mn-lt"/>
                <a:cs typeface="Arial"/>
              </a:rPr>
              <a:t>Shared Everything</a:t>
            </a:r>
            <a:endParaRPr sz="3200" dirty="0">
              <a:latin typeface="+mn-lt"/>
              <a:cs typeface="Arial"/>
            </a:endParaRPr>
          </a:p>
          <a:p>
            <a:pPr marL="313781" indent="-302575">
              <a:spcBef>
                <a:spcPts val="538"/>
              </a:spcBef>
              <a:buChar char="•"/>
              <a:tabLst>
                <a:tab pos="313221" algn="l"/>
                <a:tab pos="313781" algn="l"/>
              </a:tabLst>
            </a:pPr>
            <a:endParaRPr lang="en-US" sz="3200" dirty="0">
              <a:latin typeface="+mn-lt"/>
              <a:cs typeface="Arial"/>
            </a:endParaRPr>
          </a:p>
          <a:p>
            <a:pPr marL="313781" indent="-302575">
              <a:spcBef>
                <a:spcPts val="538"/>
              </a:spcBef>
              <a:buChar char="•"/>
              <a:tabLst>
                <a:tab pos="313221" algn="l"/>
                <a:tab pos="313781" algn="l"/>
              </a:tabLst>
            </a:pPr>
            <a:r>
              <a:rPr lang="en-US" sz="3200" dirty="0">
                <a:latin typeface="+mn-lt"/>
                <a:cs typeface="Arial"/>
              </a:rPr>
              <a:t>Shared Memory</a:t>
            </a:r>
            <a:endParaRPr sz="3200" dirty="0">
              <a:latin typeface="+mn-lt"/>
              <a:cs typeface="Arial"/>
            </a:endParaRPr>
          </a:p>
          <a:p>
            <a:pPr marL="313781" indent="-302575">
              <a:spcBef>
                <a:spcPts val="4"/>
              </a:spcBef>
              <a:buChar char="•"/>
              <a:tabLst>
                <a:tab pos="313221" algn="l"/>
                <a:tab pos="313781" algn="l"/>
              </a:tabLst>
            </a:pPr>
            <a:endParaRPr lang="en-US" sz="3200" dirty="0">
              <a:latin typeface="+mn-lt"/>
              <a:cs typeface="Arial"/>
            </a:endParaRPr>
          </a:p>
          <a:p>
            <a:pPr marL="313781" indent="-302575">
              <a:spcBef>
                <a:spcPts val="4"/>
              </a:spcBef>
              <a:buChar char="•"/>
              <a:tabLst>
                <a:tab pos="313221" algn="l"/>
                <a:tab pos="313781" algn="l"/>
              </a:tabLst>
            </a:pPr>
            <a:r>
              <a:rPr lang="en-US" sz="3200" dirty="0">
                <a:latin typeface="+mn-lt"/>
                <a:cs typeface="Arial"/>
              </a:rPr>
              <a:t>Shared Disk</a:t>
            </a:r>
            <a:endParaRPr sz="3200" dirty="0">
              <a:latin typeface="+mn-lt"/>
              <a:cs typeface="Arial"/>
            </a:endParaRPr>
          </a:p>
          <a:p>
            <a:pPr marL="313781" indent="-302575">
              <a:spcBef>
                <a:spcPts val="565"/>
              </a:spcBef>
              <a:buChar char="•"/>
              <a:tabLst>
                <a:tab pos="313221" algn="l"/>
                <a:tab pos="313781" algn="l"/>
              </a:tabLst>
            </a:pPr>
            <a:endParaRPr lang="en-US" sz="3200" dirty="0">
              <a:latin typeface="+mn-lt"/>
              <a:cs typeface="Arial"/>
            </a:endParaRPr>
          </a:p>
          <a:p>
            <a:pPr marL="313781" indent="-302575">
              <a:spcBef>
                <a:spcPts val="565"/>
              </a:spcBef>
              <a:buChar char="•"/>
              <a:tabLst>
                <a:tab pos="313221" algn="l"/>
                <a:tab pos="313781" algn="l"/>
              </a:tabLst>
            </a:pPr>
            <a:r>
              <a:rPr lang="en-US" sz="3200" dirty="0">
                <a:latin typeface="+mn-lt"/>
                <a:cs typeface="Arial"/>
              </a:rPr>
              <a:t>Shared Nothing</a:t>
            </a:r>
          </a:p>
        </p:txBody>
      </p:sp>
      <p:sp>
        <p:nvSpPr>
          <p:cNvPr id="3" name="Slide Number Placeholder 2"/>
          <p:cNvSpPr>
            <a:spLocks noGrp="1"/>
          </p:cNvSpPr>
          <p:nvPr>
            <p:ph type="sldNum" sz="quarter" idx="12"/>
          </p:nvPr>
        </p:nvSpPr>
        <p:spPr/>
        <p:txBody>
          <a:bodyPr/>
          <a:lstStyle/>
          <a:p>
            <a:fld id="{35B54189-C436-47D0-AC37-8484B13A8E13}" type="slidenum">
              <a:rPr lang="en-US" smtClean="0"/>
              <a:pPr/>
              <a:t>3</a:t>
            </a:fld>
            <a:endParaRPr lang="en-US"/>
          </a:p>
        </p:txBody>
      </p:sp>
    </p:spTree>
    <p:extLst>
      <p:ext uri="{BB962C8B-B14F-4D97-AF65-F5344CB8AC3E}">
        <p14:creationId xmlns:p14="http://schemas.microsoft.com/office/powerpoint/2010/main" val="18332398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2362200" y="190500"/>
            <a:ext cx="7772400" cy="1104900"/>
          </a:xfrm>
          <a:noFill/>
          <a:ln/>
        </p:spPr>
        <p:txBody>
          <a:bodyPr/>
          <a:lstStyle/>
          <a:p>
            <a:r>
              <a:rPr lang="en-US" altLang="fr-FR"/>
              <a:t>Implementing the Capture Step</a:t>
            </a:r>
          </a:p>
        </p:txBody>
      </p:sp>
      <p:sp>
        <p:nvSpPr>
          <p:cNvPr id="40963" name="Rectangle 3"/>
          <p:cNvSpPr>
            <a:spLocks noGrp="1" noChangeArrowheads="1"/>
          </p:cNvSpPr>
          <p:nvPr>
            <p:ph type="body" idx="1"/>
          </p:nvPr>
        </p:nvSpPr>
        <p:spPr>
          <a:xfrm>
            <a:off x="0" y="1524000"/>
            <a:ext cx="12192000" cy="4572000"/>
          </a:xfrm>
          <a:noFill/>
          <a:ln/>
        </p:spPr>
        <p:txBody>
          <a:bodyPr/>
          <a:lstStyle/>
          <a:p>
            <a:r>
              <a:rPr lang="en-US" altLang="fr-FR" sz="2800" dirty="0">
                <a:solidFill>
                  <a:schemeClr val="accent2"/>
                </a:solidFill>
              </a:rPr>
              <a:t>(Physical) Log-Based Capture:</a:t>
            </a:r>
            <a:r>
              <a:rPr lang="en-US" altLang="fr-FR" sz="2800" dirty="0"/>
              <a:t> The log (kept for recovery) is used to generate a Change Data Table (CDT).</a:t>
            </a:r>
          </a:p>
          <a:p>
            <a:pPr lvl="1"/>
            <a:r>
              <a:rPr lang="en-US" altLang="fr-FR" sz="2000" dirty="0"/>
              <a:t>If this is done when the log tail is written to disk, must somehow remove changes due to subsequently aborted </a:t>
            </a:r>
            <a:r>
              <a:rPr lang="en-US" altLang="fr-FR" sz="2000" dirty="0" err="1"/>
              <a:t>Xacts</a:t>
            </a:r>
            <a:r>
              <a:rPr lang="en-US" altLang="fr-FR" sz="2000" dirty="0"/>
              <a:t>.</a:t>
            </a:r>
          </a:p>
          <a:p>
            <a:pPr lvl="1"/>
            <a:endParaRPr lang="en-US" altLang="fr-FR" sz="2000" dirty="0"/>
          </a:p>
          <a:p>
            <a:r>
              <a:rPr lang="en-US" altLang="fr-FR" sz="2800" dirty="0">
                <a:solidFill>
                  <a:schemeClr val="accent2"/>
                </a:solidFill>
              </a:rPr>
              <a:t>Procedural Capture:</a:t>
            </a:r>
            <a:r>
              <a:rPr lang="en-US" altLang="fr-FR" sz="2800" dirty="0"/>
              <a:t>  A procedure that is automatically invoked (</a:t>
            </a:r>
            <a:r>
              <a:rPr lang="en-US" altLang="fr-FR" sz="2800" dirty="0">
                <a:solidFill>
                  <a:srgbClr val="C0504D"/>
                </a:solidFill>
              </a:rPr>
              <a:t>ex: </a:t>
            </a:r>
            <a:r>
              <a:rPr lang="en-US" altLang="fr-FR" sz="2800" dirty="0">
                <a:solidFill>
                  <a:schemeClr val="accent2"/>
                </a:solidFill>
              </a:rPr>
              <a:t>trigger</a:t>
            </a:r>
            <a:r>
              <a:rPr lang="en-US" altLang="fr-FR" sz="2800" dirty="0"/>
              <a:t>) does the capture; typically, just takes a snapshot.</a:t>
            </a:r>
          </a:p>
          <a:p>
            <a:endParaRPr lang="en-US" altLang="fr-FR" sz="2800" dirty="0"/>
          </a:p>
          <a:p>
            <a:r>
              <a:rPr lang="en-US" altLang="fr-FR" sz="2800" dirty="0"/>
              <a:t>Log-Based Capture is cheaper &amp; faster, but relies on proprietary log details.</a:t>
            </a:r>
          </a:p>
          <a:p>
            <a:r>
              <a:rPr lang="en-US" altLang="fr-FR" sz="2800" dirty="0"/>
              <a:t>Middle-ground: Logical log-based capture</a:t>
            </a:r>
          </a:p>
          <a:p>
            <a:pPr lvl="1"/>
            <a:r>
              <a:rPr lang="en-US" altLang="fr-FR" sz="2000" b="1" dirty="0"/>
              <a:t>[MySQL] </a:t>
            </a:r>
            <a:r>
              <a:rPr lang="en-US" altLang="fr-FR" sz="2000" dirty="0"/>
              <a:t>Row-based replication: Describe edits at row granularity</a:t>
            </a:r>
          </a:p>
        </p:txBody>
      </p:sp>
      <p:sp>
        <p:nvSpPr>
          <p:cNvPr id="2" name="Slide Number Placeholder 1"/>
          <p:cNvSpPr>
            <a:spLocks noGrp="1"/>
          </p:cNvSpPr>
          <p:nvPr>
            <p:ph type="sldNum" sz="quarter" idx="12"/>
          </p:nvPr>
        </p:nvSpPr>
        <p:spPr/>
        <p:txBody>
          <a:bodyPr/>
          <a:lstStyle/>
          <a:p>
            <a:fld id="{35B54189-C436-47D0-AC37-8484B13A8E13}" type="slidenum">
              <a:rPr lang="en-US" smtClean="0"/>
              <a:pPr/>
              <a:t>30</a:t>
            </a:fld>
            <a:endParaRPr lang="en-US"/>
          </a:p>
        </p:txBody>
      </p:sp>
    </p:spTree>
    <p:extLst>
      <p:ext uri="{BB962C8B-B14F-4D97-AF65-F5344CB8AC3E}">
        <p14:creationId xmlns:p14="http://schemas.microsoft.com/office/powerpoint/2010/main" val="41759989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noFill/>
          <a:ln/>
        </p:spPr>
        <p:txBody>
          <a:bodyPr/>
          <a:lstStyle/>
          <a:p>
            <a:r>
              <a:rPr lang="en-US" altLang="fr-FR"/>
              <a:t>Implementing the Apply Step</a:t>
            </a:r>
          </a:p>
        </p:txBody>
      </p:sp>
      <p:sp>
        <p:nvSpPr>
          <p:cNvPr id="43011" name="Rectangle 3"/>
          <p:cNvSpPr>
            <a:spLocks noGrp="1" noChangeArrowheads="1"/>
          </p:cNvSpPr>
          <p:nvPr>
            <p:ph type="body" idx="1"/>
          </p:nvPr>
        </p:nvSpPr>
        <p:spPr>
          <a:xfrm>
            <a:off x="479376" y="1447800"/>
            <a:ext cx="11233248" cy="4800600"/>
          </a:xfrm>
          <a:noFill/>
          <a:ln/>
        </p:spPr>
        <p:txBody>
          <a:bodyPr/>
          <a:lstStyle/>
          <a:p>
            <a:r>
              <a:rPr lang="en-US" altLang="fr-FR" sz="2800" dirty="0"/>
              <a:t>The Apply process at the secondary site periodically obtains (a snapshot or) changes to the CDT table from the primary site, and updates the copy.</a:t>
            </a:r>
          </a:p>
          <a:p>
            <a:pPr lvl="1"/>
            <a:r>
              <a:rPr lang="en-US" altLang="fr-FR" sz="2000" dirty="0"/>
              <a:t>Period can be timer-based or user/application defined.</a:t>
            </a:r>
          </a:p>
          <a:p>
            <a:r>
              <a:rPr lang="en-US" altLang="fr-FR" sz="2800" dirty="0"/>
              <a:t>Replica can be a </a:t>
            </a:r>
            <a:r>
              <a:rPr lang="en-US" altLang="fr-FR" sz="2800" i="1" dirty="0"/>
              <a:t>view</a:t>
            </a:r>
            <a:r>
              <a:rPr lang="en-US" altLang="fr-FR" sz="2800" dirty="0"/>
              <a:t> over the modified relation!</a:t>
            </a:r>
          </a:p>
          <a:p>
            <a:pPr lvl="1"/>
            <a:r>
              <a:rPr lang="en-US" altLang="fr-FR" sz="2000" dirty="0"/>
              <a:t>If so, the replication consists of incrementally updating the materialized view as the relation changes.</a:t>
            </a:r>
          </a:p>
          <a:p>
            <a:r>
              <a:rPr lang="en-US" altLang="fr-FR" sz="2800" dirty="0"/>
              <a:t>Log-Based Capture plus continuous Apply minimizes delay in propagating changes.</a:t>
            </a:r>
          </a:p>
          <a:p>
            <a:r>
              <a:rPr lang="en-US" altLang="fr-FR" sz="2800" dirty="0"/>
              <a:t>Procedural Capture plus application-driven Apply is the most flexible way to process changes.</a:t>
            </a:r>
          </a:p>
        </p:txBody>
      </p:sp>
      <p:sp>
        <p:nvSpPr>
          <p:cNvPr id="2" name="Slide Number Placeholder 1"/>
          <p:cNvSpPr>
            <a:spLocks noGrp="1"/>
          </p:cNvSpPr>
          <p:nvPr>
            <p:ph type="sldNum" sz="quarter" idx="12"/>
          </p:nvPr>
        </p:nvSpPr>
        <p:spPr/>
        <p:txBody>
          <a:bodyPr/>
          <a:lstStyle/>
          <a:p>
            <a:fld id="{35B54189-C436-47D0-AC37-8484B13A8E13}" type="slidenum">
              <a:rPr lang="en-US" smtClean="0"/>
              <a:pPr/>
              <a:t>31</a:t>
            </a:fld>
            <a:endParaRPr lang="en-US"/>
          </a:p>
        </p:txBody>
      </p:sp>
    </p:spTree>
    <p:extLst>
      <p:ext uri="{BB962C8B-B14F-4D97-AF65-F5344CB8AC3E}">
        <p14:creationId xmlns:p14="http://schemas.microsoft.com/office/powerpoint/2010/main" val="2938092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7543"/>
            <a:ext cx="10972800" cy="1268976"/>
          </a:xfrm>
        </p:spPr>
        <p:txBody>
          <a:bodyPr/>
          <a:lstStyle/>
          <a:p>
            <a:r>
              <a:rPr lang="en-US" dirty="0"/>
              <a:t>NoSQL wars: How does a system handle failures (and replication)?</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32</a:t>
            </a:fld>
            <a:endParaRPr lang="en-US"/>
          </a:p>
        </p:txBody>
      </p:sp>
      <p:pic>
        <p:nvPicPr>
          <p:cNvPr id="5" name="Picture 4"/>
          <p:cNvPicPr>
            <a:picLocks noChangeAspect="1"/>
          </p:cNvPicPr>
          <p:nvPr/>
        </p:nvPicPr>
        <p:blipFill>
          <a:blip r:embed="rId2"/>
          <a:stretch>
            <a:fillRect/>
          </a:stretch>
        </p:blipFill>
        <p:spPr>
          <a:xfrm>
            <a:off x="2612433" y="1543614"/>
            <a:ext cx="6977261" cy="5217548"/>
          </a:xfrm>
          <a:prstGeom prst="rect">
            <a:avLst/>
          </a:prstGeom>
        </p:spPr>
      </p:pic>
    </p:spTree>
    <p:extLst>
      <p:ext uri="{BB962C8B-B14F-4D97-AF65-F5344CB8AC3E}">
        <p14:creationId xmlns:p14="http://schemas.microsoft.com/office/powerpoint/2010/main" val="1517694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Tracking mutable, replicated state  </a:t>
            </a:r>
          </a:p>
        </p:txBody>
      </p:sp>
      <p:sp>
        <p:nvSpPr>
          <p:cNvPr id="5" name="Flowchart: Magnetic Disk 4"/>
          <p:cNvSpPr/>
          <p:nvPr/>
        </p:nvSpPr>
        <p:spPr>
          <a:xfrm>
            <a:off x="1573849"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1617865" y="3552389"/>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0" name="Flowchart: Magnetic Disk 19"/>
          <p:cNvSpPr/>
          <p:nvPr/>
        </p:nvSpPr>
        <p:spPr>
          <a:xfrm>
            <a:off x="2925978" y="4052117"/>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Rounded Rectangle 20"/>
          <p:cNvSpPr/>
          <p:nvPr/>
        </p:nvSpPr>
        <p:spPr>
          <a:xfrm>
            <a:off x="2969994" y="4416485"/>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4" name="Flowchart: Magnetic Disk 23"/>
          <p:cNvSpPr/>
          <p:nvPr/>
        </p:nvSpPr>
        <p:spPr>
          <a:xfrm>
            <a:off x="4382146"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Rounded Rectangle 24"/>
          <p:cNvSpPr/>
          <p:nvPr/>
        </p:nvSpPr>
        <p:spPr>
          <a:xfrm>
            <a:off x="4426161" y="3552389"/>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6" name="Rectangle 25"/>
          <p:cNvSpPr/>
          <p:nvPr/>
        </p:nvSpPr>
        <p:spPr>
          <a:xfrm>
            <a:off x="1356141" y="2107901"/>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27" name="Down Arrow 26"/>
          <p:cNvSpPr/>
          <p:nvPr/>
        </p:nvSpPr>
        <p:spPr>
          <a:xfrm>
            <a:off x="1861881" y="2611957"/>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ounded Rectangle 28"/>
          <p:cNvSpPr/>
          <p:nvPr/>
        </p:nvSpPr>
        <p:spPr>
          <a:xfrm>
            <a:off x="2133890" y="268396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9" name="Straight Connector 8"/>
          <p:cNvCxnSpPr>
            <a:stCxn id="5" idx="3"/>
            <a:endCxn id="20" idx="2"/>
          </p:cNvCxnSpPr>
          <p:nvPr/>
        </p:nvCxnSpPr>
        <p:spPr>
          <a:xfrm>
            <a:off x="1969894" y="3980109"/>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736312" y="4005424"/>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4"/>
          </p:cNvCxnSpPr>
          <p:nvPr/>
        </p:nvCxnSpPr>
        <p:spPr>
          <a:xfrm>
            <a:off x="2365937" y="3584065"/>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33</a:t>
            </a:fld>
            <a:endParaRPr lang="en-US" dirty="0"/>
          </a:p>
        </p:txBody>
      </p:sp>
      <p:sp>
        <p:nvSpPr>
          <p:cNvPr id="7" name="Content Placeholder 6"/>
          <p:cNvSpPr>
            <a:spLocks noGrp="1"/>
          </p:cNvSpPr>
          <p:nvPr>
            <p:ph idx="1"/>
          </p:nvPr>
        </p:nvSpPr>
        <p:spPr>
          <a:xfrm>
            <a:off x="5690260" y="1338262"/>
            <a:ext cx="6022364" cy="4906963"/>
          </a:xfrm>
        </p:spPr>
        <p:txBody>
          <a:bodyPr/>
          <a:lstStyle/>
          <a:p>
            <a:pPr marL="0" indent="0">
              <a:buNone/>
            </a:pPr>
            <a:r>
              <a:rPr lang="en-US" dirty="0"/>
              <a:t>Replication:</a:t>
            </a:r>
          </a:p>
          <a:p>
            <a:r>
              <a:rPr lang="en-US" dirty="0"/>
              <a:t>Synchronous or asynchronous?</a:t>
            </a:r>
          </a:p>
          <a:p>
            <a:r>
              <a:rPr lang="en-US" dirty="0"/>
              <a:t>Can processes read from / write to any replica?</a:t>
            </a:r>
          </a:p>
          <a:p>
            <a:pPr marL="0" indent="0">
              <a:buNone/>
            </a:pPr>
            <a:endParaRPr lang="en-US" dirty="0"/>
          </a:p>
          <a:p>
            <a:endParaRPr lang="en-US" dirty="0"/>
          </a:p>
        </p:txBody>
      </p:sp>
    </p:spTree>
    <p:extLst>
      <p:ext uri="{BB962C8B-B14F-4D97-AF65-F5344CB8AC3E}">
        <p14:creationId xmlns:p14="http://schemas.microsoft.com/office/powerpoint/2010/main" val="402082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Tracking mutable, replicated state  </a:t>
            </a:r>
          </a:p>
        </p:txBody>
      </p:sp>
      <p:sp>
        <p:nvSpPr>
          <p:cNvPr id="5" name="Flowchart: Magnetic Disk 4"/>
          <p:cNvSpPr/>
          <p:nvPr/>
        </p:nvSpPr>
        <p:spPr>
          <a:xfrm>
            <a:off x="1573849"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1617865" y="3433328"/>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20" name="Flowchart: Magnetic Disk 19"/>
          <p:cNvSpPr/>
          <p:nvPr/>
        </p:nvSpPr>
        <p:spPr>
          <a:xfrm>
            <a:off x="2925978" y="3933056"/>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Rounded Rectangle 20"/>
          <p:cNvSpPr/>
          <p:nvPr/>
        </p:nvSpPr>
        <p:spPr>
          <a:xfrm>
            <a:off x="2969994" y="4297424"/>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4" name="Flowchart: Magnetic Disk 23"/>
          <p:cNvSpPr/>
          <p:nvPr/>
        </p:nvSpPr>
        <p:spPr>
          <a:xfrm>
            <a:off x="4382146"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Rounded Rectangle 24"/>
          <p:cNvSpPr/>
          <p:nvPr/>
        </p:nvSpPr>
        <p:spPr>
          <a:xfrm>
            <a:off x="4426161" y="3433328"/>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6" name="Rectangle 25"/>
          <p:cNvSpPr/>
          <p:nvPr/>
        </p:nvSpPr>
        <p:spPr>
          <a:xfrm>
            <a:off x="1356141" y="1988840"/>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27" name="Down Arrow 26"/>
          <p:cNvSpPr/>
          <p:nvPr/>
        </p:nvSpPr>
        <p:spPr>
          <a:xfrm>
            <a:off x="1861881" y="2492896"/>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ounded Rectangle 28"/>
          <p:cNvSpPr/>
          <p:nvPr/>
        </p:nvSpPr>
        <p:spPr>
          <a:xfrm>
            <a:off x="2133890" y="2564905"/>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9" name="Straight Connector 8"/>
          <p:cNvCxnSpPr>
            <a:stCxn id="5" idx="3"/>
            <a:endCxn id="20" idx="2"/>
          </p:cNvCxnSpPr>
          <p:nvPr/>
        </p:nvCxnSpPr>
        <p:spPr>
          <a:xfrm>
            <a:off x="1969894" y="3861048"/>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3"/>
          </p:cNvCxnSpPr>
          <p:nvPr/>
        </p:nvCxnSpPr>
        <p:spPr>
          <a:xfrm flipV="1">
            <a:off x="3791744" y="3861048"/>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4"/>
          </p:cNvCxnSpPr>
          <p:nvPr/>
        </p:nvCxnSpPr>
        <p:spPr>
          <a:xfrm>
            <a:off x="2365937" y="3465004"/>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34</a:t>
            </a:fld>
            <a:endParaRPr lang="en-US" dirty="0"/>
          </a:p>
        </p:txBody>
      </p:sp>
      <p:sp>
        <p:nvSpPr>
          <p:cNvPr id="7" name="Content Placeholder 6"/>
          <p:cNvSpPr>
            <a:spLocks noGrp="1"/>
          </p:cNvSpPr>
          <p:nvPr>
            <p:ph idx="1"/>
          </p:nvPr>
        </p:nvSpPr>
        <p:spPr>
          <a:xfrm>
            <a:off x="5690260" y="1219201"/>
            <a:ext cx="6022364" cy="4906963"/>
          </a:xfrm>
        </p:spPr>
        <p:txBody>
          <a:bodyPr/>
          <a:lstStyle/>
          <a:p>
            <a:pPr marL="0" indent="0">
              <a:buNone/>
            </a:pPr>
            <a:r>
              <a:rPr lang="en-US" dirty="0"/>
              <a:t>Replication:</a:t>
            </a:r>
          </a:p>
          <a:p>
            <a:r>
              <a:rPr lang="en-US" dirty="0"/>
              <a:t>Can processes read from / write to any replica?</a:t>
            </a:r>
          </a:p>
          <a:p>
            <a:r>
              <a:rPr lang="en-US" dirty="0"/>
              <a:t>Synchronous or asynchronous?</a:t>
            </a:r>
          </a:p>
          <a:p>
            <a:endParaRPr lang="en-US" dirty="0"/>
          </a:p>
          <a:p>
            <a:endParaRPr lang="en-US" dirty="0"/>
          </a:p>
        </p:txBody>
      </p:sp>
      <p:sp>
        <p:nvSpPr>
          <p:cNvPr id="17" name="Rectangle 16"/>
          <p:cNvSpPr/>
          <p:nvPr/>
        </p:nvSpPr>
        <p:spPr>
          <a:xfrm>
            <a:off x="4885449" y="4733800"/>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18" name="Down Arrow 17"/>
          <p:cNvSpPr/>
          <p:nvPr/>
        </p:nvSpPr>
        <p:spPr>
          <a:xfrm rot="20009766">
            <a:off x="5050836" y="3901380"/>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ounded Rectangle 21"/>
          <p:cNvSpPr/>
          <p:nvPr/>
        </p:nvSpPr>
        <p:spPr>
          <a:xfrm>
            <a:off x="5294216" y="4007445"/>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a:t>
            </a:r>
            <a:r>
              <a:rPr lang="en-US" sz="1600" dirty="0">
                <a:solidFill>
                  <a:schemeClr val="accent2"/>
                </a:solidFill>
              </a:rPr>
              <a:t> </a:t>
            </a:r>
          </a:p>
        </p:txBody>
      </p:sp>
    </p:spTree>
    <p:extLst>
      <p:ext uri="{BB962C8B-B14F-4D97-AF65-F5344CB8AC3E}">
        <p14:creationId xmlns:p14="http://schemas.microsoft.com/office/powerpoint/2010/main" val="40008623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Tracking mutable, replicated state  </a:t>
            </a:r>
          </a:p>
        </p:txBody>
      </p:sp>
      <p:sp>
        <p:nvSpPr>
          <p:cNvPr id="5" name="Flowchart: Magnetic Disk 4"/>
          <p:cNvSpPr/>
          <p:nvPr/>
        </p:nvSpPr>
        <p:spPr>
          <a:xfrm>
            <a:off x="1573849"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1617865" y="3433328"/>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20" name="Flowchart: Magnetic Disk 19"/>
          <p:cNvSpPr/>
          <p:nvPr/>
        </p:nvSpPr>
        <p:spPr>
          <a:xfrm>
            <a:off x="2925978" y="3933056"/>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Rounded Rectangle 20"/>
          <p:cNvSpPr/>
          <p:nvPr/>
        </p:nvSpPr>
        <p:spPr>
          <a:xfrm>
            <a:off x="2969994" y="4297424"/>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4" name="Flowchart: Magnetic Disk 23"/>
          <p:cNvSpPr/>
          <p:nvPr/>
        </p:nvSpPr>
        <p:spPr>
          <a:xfrm>
            <a:off x="4382146"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Rounded Rectangle 24"/>
          <p:cNvSpPr/>
          <p:nvPr/>
        </p:nvSpPr>
        <p:spPr>
          <a:xfrm>
            <a:off x="4426161" y="3433328"/>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6" name="Rectangle 25"/>
          <p:cNvSpPr/>
          <p:nvPr/>
        </p:nvSpPr>
        <p:spPr>
          <a:xfrm>
            <a:off x="1356141" y="1988840"/>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27" name="Down Arrow 26"/>
          <p:cNvSpPr/>
          <p:nvPr/>
        </p:nvSpPr>
        <p:spPr>
          <a:xfrm>
            <a:off x="1861881" y="2492896"/>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ounded Rectangle 28"/>
          <p:cNvSpPr/>
          <p:nvPr/>
        </p:nvSpPr>
        <p:spPr>
          <a:xfrm>
            <a:off x="2133890" y="2564905"/>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9" name="Straight Connector 8"/>
          <p:cNvCxnSpPr>
            <a:stCxn id="5" idx="3"/>
            <a:endCxn id="20" idx="2"/>
          </p:cNvCxnSpPr>
          <p:nvPr/>
        </p:nvCxnSpPr>
        <p:spPr>
          <a:xfrm>
            <a:off x="1969894" y="3861048"/>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3"/>
          </p:cNvCxnSpPr>
          <p:nvPr/>
        </p:nvCxnSpPr>
        <p:spPr>
          <a:xfrm flipV="1">
            <a:off x="3791744" y="3861048"/>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4"/>
          </p:cNvCxnSpPr>
          <p:nvPr/>
        </p:nvCxnSpPr>
        <p:spPr>
          <a:xfrm>
            <a:off x="2365937" y="3465004"/>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35</a:t>
            </a:fld>
            <a:endParaRPr lang="en-US" dirty="0"/>
          </a:p>
        </p:txBody>
      </p:sp>
      <p:sp>
        <p:nvSpPr>
          <p:cNvPr id="7" name="Content Placeholder 6"/>
          <p:cNvSpPr>
            <a:spLocks noGrp="1"/>
          </p:cNvSpPr>
          <p:nvPr>
            <p:ph idx="1"/>
          </p:nvPr>
        </p:nvSpPr>
        <p:spPr>
          <a:xfrm>
            <a:off x="5690260" y="1219201"/>
            <a:ext cx="6022364" cy="4906963"/>
          </a:xfrm>
        </p:spPr>
        <p:txBody>
          <a:bodyPr/>
          <a:lstStyle/>
          <a:p>
            <a:pPr marL="0" indent="0">
              <a:buNone/>
            </a:pPr>
            <a:r>
              <a:rPr lang="en-US" dirty="0"/>
              <a:t>Replication:</a:t>
            </a:r>
          </a:p>
          <a:p>
            <a:r>
              <a:rPr lang="en-US" dirty="0"/>
              <a:t>Can processes read from / write to any replica?</a:t>
            </a:r>
          </a:p>
          <a:p>
            <a:r>
              <a:rPr lang="en-US" dirty="0"/>
              <a:t>Synchronous or asynchronous?</a:t>
            </a:r>
          </a:p>
          <a:p>
            <a:endParaRPr lang="en-US" dirty="0"/>
          </a:p>
          <a:p>
            <a:endParaRPr lang="en-US" dirty="0"/>
          </a:p>
        </p:txBody>
      </p:sp>
      <p:sp>
        <p:nvSpPr>
          <p:cNvPr id="3" name="Lightning Bolt 2"/>
          <p:cNvSpPr/>
          <p:nvPr/>
        </p:nvSpPr>
        <p:spPr>
          <a:xfrm flipH="1">
            <a:off x="1474334" y="2793991"/>
            <a:ext cx="1022465" cy="1368152"/>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5021414" y="4893602"/>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28" name="Down Arrow 27"/>
          <p:cNvSpPr/>
          <p:nvPr/>
        </p:nvSpPr>
        <p:spPr>
          <a:xfrm rot="20009766">
            <a:off x="5186801" y="4061182"/>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Rounded Rectangle 30"/>
          <p:cNvSpPr/>
          <p:nvPr/>
        </p:nvSpPr>
        <p:spPr>
          <a:xfrm>
            <a:off x="5430181" y="4167247"/>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a:t>
            </a:r>
            <a:r>
              <a:rPr lang="en-US" sz="1600" dirty="0">
                <a:solidFill>
                  <a:schemeClr val="accent2"/>
                </a:solidFill>
              </a:rPr>
              <a:t> </a:t>
            </a:r>
          </a:p>
        </p:txBody>
      </p:sp>
    </p:spTree>
    <p:extLst>
      <p:ext uri="{BB962C8B-B14F-4D97-AF65-F5344CB8AC3E}">
        <p14:creationId xmlns:p14="http://schemas.microsoft.com/office/powerpoint/2010/main" val="6813631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Tracking mutable, replicated state  </a:t>
            </a:r>
          </a:p>
        </p:txBody>
      </p:sp>
      <p:sp>
        <p:nvSpPr>
          <p:cNvPr id="5" name="Flowchart: Magnetic Disk 4"/>
          <p:cNvSpPr/>
          <p:nvPr/>
        </p:nvSpPr>
        <p:spPr>
          <a:xfrm>
            <a:off x="1573849"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1617865" y="3433328"/>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20" name="Flowchart: Magnetic Disk 19"/>
          <p:cNvSpPr/>
          <p:nvPr/>
        </p:nvSpPr>
        <p:spPr>
          <a:xfrm>
            <a:off x="2925978" y="3933056"/>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Rounded Rectangle 20"/>
          <p:cNvSpPr/>
          <p:nvPr/>
        </p:nvSpPr>
        <p:spPr>
          <a:xfrm>
            <a:off x="2969994" y="4297424"/>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4" name="Flowchart: Magnetic Disk 23"/>
          <p:cNvSpPr/>
          <p:nvPr/>
        </p:nvSpPr>
        <p:spPr>
          <a:xfrm>
            <a:off x="4382146"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Rounded Rectangle 24"/>
          <p:cNvSpPr/>
          <p:nvPr/>
        </p:nvSpPr>
        <p:spPr>
          <a:xfrm>
            <a:off x="4426161" y="3433328"/>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6" name="Rectangle 25"/>
          <p:cNvSpPr/>
          <p:nvPr/>
        </p:nvSpPr>
        <p:spPr>
          <a:xfrm>
            <a:off x="1356141" y="1988840"/>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27" name="Down Arrow 26"/>
          <p:cNvSpPr/>
          <p:nvPr/>
        </p:nvSpPr>
        <p:spPr>
          <a:xfrm>
            <a:off x="1861881" y="2492896"/>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ounded Rectangle 28"/>
          <p:cNvSpPr/>
          <p:nvPr/>
        </p:nvSpPr>
        <p:spPr>
          <a:xfrm>
            <a:off x="2133890" y="2564905"/>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9" name="Straight Connector 8"/>
          <p:cNvCxnSpPr>
            <a:stCxn id="5" idx="3"/>
            <a:endCxn id="20" idx="2"/>
          </p:cNvCxnSpPr>
          <p:nvPr/>
        </p:nvCxnSpPr>
        <p:spPr>
          <a:xfrm>
            <a:off x="1969894" y="3861048"/>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3"/>
          </p:cNvCxnSpPr>
          <p:nvPr/>
        </p:nvCxnSpPr>
        <p:spPr>
          <a:xfrm flipV="1">
            <a:off x="3791744" y="3861048"/>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4"/>
          </p:cNvCxnSpPr>
          <p:nvPr/>
        </p:nvCxnSpPr>
        <p:spPr>
          <a:xfrm>
            <a:off x="2365937" y="3465004"/>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36</a:t>
            </a:fld>
            <a:endParaRPr lang="en-US" dirty="0"/>
          </a:p>
        </p:txBody>
      </p:sp>
      <p:sp>
        <p:nvSpPr>
          <p:cNvPr id="7" name="Content Placeholder 6"/>
          <p:cNvSpPr>
            <a:spLocks noGrp="1"/>
          </p:cNvSpPr>
          <p:nvPr>
            <p:ph idx="1"/>
          </p:nvPr>
        </p:nvSpPr>
        <p:spPr>
          <a:xfrm>
            <a:off x="5690260" y="1219201"/>
            <a:ext cx="6022364" cy="4906963"/>
          </a:xfrm>
        </p:spPr>
        <p:txBody>
          <a:bodyPr/>
          <a:lstStyle/>
          <a:p>
            <a:pPr marL="0" indent="0">
              <a:buNone/>
            </a:pPr>
            <a:r>
              <a:rPr lang="en-US" dirty="0"/>
              <a:t>Replication:</a:t>
            </a:r>
          </a:p>
          <a:p>
            <a:r>
              <a:rPr lang="en-US" dirty="0"/>
              <a:t>Can processes read from / write to any replica?</a:t>
            </a:r>
          </a:p>
          <a:p>
            <a:r>
              <a:rPr lang="en-US" dirty="0"/>
              <a:t>Synchronous or asynchronous?</a:t>
            </a:r>
          </a:p>
          <a:p>
            <a:endParaRPr lang="en-US" dirty="0"/>
          </a:p>
          <a:p>
            <a:endParaRPr lang="en-US" dirty="0"/>
          </a:p>
        </p:txBody>
      </p:sp>
      <p:sp>
        <p:nvSpPr>
          <p:cNvPr id="3" name="Lightning Bolt 2"/>
          <p:cNvSpPr/>
          <p:nvPr/>
        </p:nvSpPr>
        <p:spPr>
          <a:xfrm flipH="1">
            <a:off x="2036256" y="3727635"/>
            <a:ext cx="808533" cy="857821"/>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p:cNvSpPr/>
          <p:nvPr/>
        </p:nvSpPr>
        <p:spPr>
          <a:xfrm flipH="1">
            <a:off x="3075549" y="2967223"/>
            <a:ext cx="808533" cy="857821"/>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120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479376" y="2366810"/>
            <a:ext cx="252172" cy="144016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p:cNvSpPr txBox="1"/>
          <p:nvPr/>
        </p:nvSpPr>
        <p:spPr>
          <a:xfrm>
            <a:off x="407368" y="2348880"/>
            <a:ext cx="3600400" cy="1569660"/>
          </a:xfrm>
          <a:prstGeom prst="rect">
            <a:avLst/>
          </a:prstGeom>
          <a:noFill/>
        </p:spPr>
        <p:txBody>
          <a:bodyPr wrap="square" rtlCol="0">
            <a:spAutoFit/>
          </a:bodyPr>
          <a:lstStyle/>
          <a:p>
            <a:r>
              <a:rPr lang="en-US" sz="3200" b="1" dirty="0"/>
              <a:t>C</a:t>
            </a:r>
            <a:r>
              <a:rPr lang="en-US" sz="3200" dirty="0"/>
              <a:t>onsistency</a:t>
            </a:r>
          </a:p>
          <a:p>
            <a:r>
              <a:rPr lang="en-US" sz="3200" b="1" dirty="0"/>
              <a:t>A</a:t>
            </a:r>
            <a:r>
              <a:rPr lang="en-US" sz="3200" dirty="0"/>
              <a:t>vailability</a:t>
            </a:r>
          </a:p>
          <a:p>
            <a:r>
              <a:rPr lang="en-US" sz="3200" b="1" dirty="0"/>
              <a:t>P</a:t>
            </a:r>
            <a:r>
              <a:rPr lang="en-US" sz="3200" dirty="0"/>
              <a:t>artition Tolerance</a:t>
            </a:r>
          </a:p>
        </p:txBody>
      </p:sp>
      <p:sp>
        <p:nvSpPr>
          <p:cNvPr id="2" name="Title 1"/>
          <p:cNvSpPr>
            <a:spLocks noGrp="1"/>
          </p:cNvSpPr>
          <p:nvPr>
            <p:ph type="title"/>
          </p:nvPr>
        </p:nvSpPr>
        <p:spPr>
          <a:xfrm>
            <a:off x="609600" y="274638"/>
            <a:ext cx="10972800" cy="1282154"/>
          </a:xfrm>
        </p:spPr>
        <p:txBody>
          <a:bodyPr/>
          <a:lstStyle/>
          <a:p>
            <a:r>
              <a:rPr lang="en-US" dirty="0"/>
              <a:t>CAP theorem: </a:t>
            </a:r>
            <a:br>
              <a:rPr lang="en-US" dirty="0"/>
            </a:br>
            <a:r>
              <a:rPr lang="en-US" dirty="0"/>
              <a:t>A reasoning tool for distributed systems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37</a:t>
            </a:fld>
            <a:endParaRPr lang="en-US"/>
          </a:p>
        </p:txBody>
      </p:sp>
      <p:sp>
        <p:nvSpPr>
          <p:cNvPr id="5" name="Rectangle 4"/>
          <p:cNvSpPr/>
          <p:nvPr/>
        </p:nvSpPr>
        <p:spPr>
          <a:xfrm>
            <a:off x="0" y="5657671"/>
            <a:ext cx="12192000" cy="1200329"/>
          </a:xfrm>
          <a:prstGeom prst="rect">
            <a:avLst/>
          </a:prstGeom>
        </p:spPr>
        <p:txBody>
          <a:bodyPr wrap="square">
            <a:spAutoFit/>
          </a:bodyPr>
          <a:lstStyle/>
          <a:p>
            <a:pPr algn="ctr"/>
            <a:r>
              <a:rPr lang="en-US" sz="3600" b="1" dirty="0">
                <a:solidFill>
                  <a:schemeClr val="tx2"/>
                </a:solidFill>
              </a:rPr>
              <a:t>How should a system behave </a:t>
            </a:r>
            <a:br>
              <a:rPr lang="en-US" sz="3600" b="1" dirty="0">
                <a:solidFill>
                  <a:schemeClr val="tx2"/>
                </a:solidFill>
              </a:rPr>
            </a:br>
            <a:r>
              <a:rPr lang="en-US" sz="3600" b="1" dirty="0">
                <a:solidFill>
                  <a:schemeClr val="tx2"/>
                </a:solidFill>
              </a:rPr>
              <a:t>in the presence of a network partition?</a:t>
            </a:r>
          </a:p>
        </p:txBody>
      </p:sp>
      <p:sp>
        <p:nvSpPr>
          <p:cNvPr id="9" name="Oval 8"/>
          <p:cNvSpPr/>
          <p:nvPr/>
        </p:nvSpPr>
        <p:spPr>
          <a:xfrm>
            <a:off x="4727848" y="2060848"/>
            <a:ext cx="2520280" cy="2016224"/>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a:t>
            </a:r>
            <a:endParaRPr lang="en-US" dirty="0"/>
          </a:p>
        </p:txBody>
      </p:sp>
      <p:sp>
        <p:nvSpPr>
          <p:cNvPr id="10" name="Oval 9"/>
          <p:cNvSpPr/>
          <p:nvPr/>
        </p:nvSpPr>
        <p:spPr>
          <a:xfrm>
            <a:off x="6528048" y="2060848"/>
            <a:ext cx="2520280" cy="2016224"/>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A</a:t>
            </a:r>
          </a:p>
        </p:txBody>
      </p:sp>
      <p:sp>
        <p:nvSpPr>
          <p:cNvPr id="11" name="Oval 10"/>
          <p:cNvSpPr/>
          <p:nvPr/>
        </p:nvSpPr>
        <p:spPr>
          <a:xfrm>
            <a:off x="5627948" y="3086890"/>
            <a:ext cx="2520280" cy="2016224"/>
          </a:xfrm>
          <a:prstGeom prst="ellipse">
            <a:avLst/>
          </a:prstGeom>
          <a:solidFill>
            <a:schemeClr val="accent1">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a:t>
            </a:r>
          </a:p>
        </p:txBody>
      </p:sp>
      <p:sp>
        <p:nvSpPr>
          <p:cNvPr id="12" name="Multiply 11"/>
          <p:cNvSpPr/>
          <p:nvPr/>
        </p:nvSpPr>
        <p:spPr>
          <a:xfrm>
            <a:off x="6564052" y="2989313"/>
            <a:ext cx="648072" cy="792088"/>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14" name="Rectangular Callout 13"/>
          <p:cNvSpPr/>
          <p:nvPr/>
        </p:nvSpPr>
        <p:spPr>
          <a:xfrm>
            <a:off x="9336360" y="1916832"/>
            <a:ext cx="2652440" cy="1008112"/>
          </a:xfrm>
          <a:prstGeom prst="wedgeRectCallout">
            <a:avLst>
              <a:gd name="adj1" fmla="val -100321"/>
              <a:gd name="adj2" fmla="val 63389"/>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alive nodes can satisfy (all) requests</a:t>
            </a:r>
          </a:p>
        </p:txBody>
      </p:sp>
      <p:sp>
        <p:nvSpPr>
          <p:cNvPr id="15" name="Rectangular Callout 14"/>
          <p:cNvSpPr/>
          <p:nvPr/>
        </p:nvSpPr>
        <p:spPr>
          <a:xfrm>
            <a:off x="1847528" y="1556792"/>
            <a:ext cx="3168351" cy="900100"/>
          </a:xfrm>
          <a:prstGeom prst="wedgeRectCallout">
            <a:avLst>
              <a:gd name="adj1" fmla="val 72725"/>
              <a:gd name="adj2" fmla="val 91845"/>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Linearizability</a:t>
            </a:r>
            <a:r>
              <a:rPr lang="en-US" dirty="0">
                <a:solidFill>
                  <a:schemeClr val="tx1"/>
                </a:solidFill>
              </a:rPr>
              <a:t> (Not the </a:t>
            </a:r>
            <a:r>
              <a:rPr lang="en-US" b="1" dirty="0">
                <a:solidFill>
                  <a:schemeClr val="tx1"/>
                </a:solidFill>
              </a:rPr>
              <a:t>C</a:t>
            </a:r>
            <a:r>
              <a:rPr lang="en-US" dirty="0">
                <a:solidFill>
                  <a:schemeClr val="tx1"/>
                </a:solidFill>
              </a:rPr>
              <a:t> from </a:t>
            </a:r>
            <a:r>
              <a:rPr lang="en-US" b="1" dirty="0">
                <a:solidFill>
                  <a:schemeClr val="tx1"/>
                </a:solidFill>
              </a:rPr>
              <a:t>ACID</a:t>
            </a:r>
            <a:r>
              <a:rPr lang="en-US" dirty="0">
                <a:solidFill>
                  <a:schemeClr val="tx1"/>
                </a:solidFill>
              </a:rPr>
              <a:t>)!!!</a:t>
            </a:r>
          </a:p>
        </p:txBody>
      </p:sp>
      <p:sp>
        <p:nvSpPr>
          <p:cNvPr id="16" name="Rectangular Callout 15"/>
          <p:cNvSpPr/>
          <p:nvPr/>
        </p:nvSpPr>
        <p:spPr>
          <a:xfrm>
            <a:off x="8544272" y="3976270"/>
            <a:ext cx="3168351" cy="900100"/>
          </a:xfrm>
          <a:prstGeom prst="wedgeRectCallout">
            <a:avLst>
              <a:gd name="adj1" fmla="val -82329"/>
              <a:gd name="adj2" fmla="val 34079"/>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Operate correctly despite message loss</a:t>
            </a:r>
          </a:p>
        </p:txBody>
      </p:sp>
      <p:sp>
        <p:nvSpPr>
          <p:cNvPr id="17" name="Rectangular Callout 16"/>
          <p:cNvSpPr/>
          <p:nvPr/>
        </p:nvSpPr>
        <p:spPr>
          <a:xfrm>
            <a:off x="3719736" y="4077072"/>
            <a:ext cx="1728192" cy="633556"/>
          </a:xfrm>
          <a:prstGeom prst="wedgeRectCallout">
            <a:avLst>
              <a:gd name="adj1" fmla="val 130116"/>
              <a:gd name="adj2" fmla="val -153157"/>
            </a:avLst>
          </a:pr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Impossible</a:t>
            </a:r>
          </a:p>
        </p:txBody>
      </p:sp>
    </p:spTree>
    <p:extLst>
      <p:ext uri="{BB962C8B-B14F-4D97-AF65-F5344CB8AC3E}">
        <p14:creationId xmlns:p14="http://schemas.microsoft.com/office/powerpoint/2010/main" val="4051329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 - Consistency</a:t>
            </a:r>
          </a:p>
        </p:txBody>
      </p:sp>
      <p:sp>
        <p:nvSpPr>
          <p:cNvPr id="5" name="Flowchart: Magnetic Disk 4"/>
          <p:cNvSpPr/>
          <p:nvPr/>
        </p:nvSpPr>
        <p:spPr>
          <a:xfrm>
            <a:off x="1573849"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1617865" y="3552389"/>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0" name="Flowchart: Magnetic Disk 19"/>
          <p:cNvSpPr/>
          <p:nvPr/>
        </p:nvSpPr>
        <p:spPr>
          <a:xfrm>
            <a:off x="2925978" y="4052117"/>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Rounded Rectangle 20"/>
          <p:cNvSpPr/>
          <p:nvPr/>
        </p:nvSpPr>
        <p:spPr>
          <a:xfrm>
            <a:off x="2969994" y="4416485"/>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4" name="Flowchart: Magnetic Disk 23"/>
          <p:cNvSpPr/>
          <p:nvPr/>
        </p:nvSpPr>
        <p:spPr>
          <a:xfrm>
            <a:off x="4382146"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Rounded Rectangle 24"/>
          <p:cNvSpPr/>
          <p:nvPr/>
        </p:nvSpPr>
        <p:spPr>
          <a:xfrm>
            <a:off x="4426161" y="3552389"/>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6" name="Rectangle 25"/>
          <p:cNvSpPr/>
          <p:nvPr/>
        </p:nvSpPr>
        <p:spPr>
          <a:xfrm>
            <a:off x="1356141" y="2107901"/>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27" name="Down Arrow 26"/>
          <p:cNvSpPr/>
          <p:nvPr/>
        </p:nvSpPr>
        <p:spPr>
          <a:xfrm>
            <a:off x="1861881" y="2611957"/>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ounded Rectangle 28"/>
          <p:cNvSpPr/>
          <p:nvPr/>
        </p:nvSpPr>
        <p:spPr>
          <a:xfrm>
            <a:off x="2133890" y="268396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9" name="Straight Connector 8"/>
          <p:cNvCxnSpPr>
            <a:stCxn id="5" idx="3"/>
            <a:endCxn id="20" idx="2"/>
          </p:cNvCxnSpPr>
          <p:nvPr/>
        </p:nvCxnSpPr>
        <p:spPr>
          <a:xfrm>
            <a:off x="1969894" y="3980109"/>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736312" y="4005424"/>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4"/>
          </p:cNvCxnSpPr>
          <p:nvPr/>
        </p:nvCxnSpPr>
        <p:spPr>
          <a:xfrm>
            <a:off x="2365937" y="3584065"/>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38</a:t>
            </a:fld>
            <a:endParaRPr lang="en-US" dirty="0"/>
          </a:p>
        </p:txBody>
      </p:sp>
      <p:sp>
        <p:nvSpPr>
          <p:cNvPr id="7" name="Content Placeholder 6"/>
          <p:cNvSpPr>
            <a:spLocks noGrp="1"/>
          </p:cNvSpPr>
          <p:nvPr>
            <p:ph idx="1"/>
          </p:nvPr>
        </p:nvSpPr>
        <p:spPr>
          <a:xfrm>
            <a:off x="5690260" y="1338262"/>
            <a:ext cx="6238388" cy="4906963"/>
          </a:xfrm>
        </p:spPr>
        <p:txBody>
          <a:bodyPr/>
          <a:lstStyle/>
          <a:p>
            <a:r>
              <a:rPr lang="en-US" dirty="0"/>
              <a:t>If master says the </a:t>
            </a:r>
            <a:r>
              <a:rPr lang="en-US" dirty="0" err="1"/>
              <a:t>txn</a:t>
            </a:r>
            <a:r>
              <a:rPr lang="en-US" dirty="0"/>
              <a:t> committed, then it should be immediately visible on replicas.</a:t>
            </a:r>
          </a:p>
          <a:p>
            <a:pPr lvl="1"/>
            <a:r>
              <a:rPr lang="en-US" dirty="0"/>
              <a:t>Step in this direction: </a:t>
            </a:r>
            <a:br>
              <a:rPr lang="en-US" dirty="0"/>
            </a:br>
            <a:r>
              <a:rPr lang="en-US" dirty="0"/>
              <a:t>Synchronous replication</a:t>
            </a:r>
          </a:p>
          <a:p>
            <a:endParaRPr lang="en-US" dirty="0"/>
          </a:p>
        </p:txBody>
      </p:sp>
      <p:sp>
        <p:nvSpPr>
          <p:cNvPr id="17" name="Rectangle 16"/>
          <p:cNvSpPr/>
          <p:nvPr/>
        </p:nvSpPr>
        <p:spPr>
          <a:xfrm>
            <a:off x="5021414" y="4893602"/>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18" name="Down Arrow 17"/>
          <p:cNvSpPr/>
          <p:nvPr/>
        </p:nvSpPr>
        <p:spPr>
          <a:xfrm rot="20009766">
            <a:off x="5186801" y="4061182"/>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ounded Rectangle 21"/>
          <p:cNvSpPr/>
          <p:nvPr/>
        </p:nvSpPr>
        <p:spPr>
          <a:xfrm>
            <a:off x="5430181" y="4167247"/>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a:t>
            </a:r>
            <a:r>
              <a:rPr lang="en-US" sz="1600" dirty="0">
                <a:solidFill>
                  <a:schemeClr val="accent2"/>
                </a:solidFill>
              </a:rPr>
              <a:t> </a:t>
            </a:r>
          </a:p>
        </p:txBody>
      </p:sp>
      <p:sp>
        <p:nvSpPr>
          <p:cNvPr id="23" name="Rounded Rectangle 22"/>
          <p:cNvSpPr/>
          <p:nvPr/>
        </p:nvSpPr>
        <p:spPr>
          <a:xfrm>
            <a:off x="4426161" y="3100544"/>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LOCK</a:t>
            </a:r>
          </a:p>
        </p:txBody>
      </p:sp>
      <p:sp>
        <p:nvSpPr>
          <p:cNvPr id="28" name="Rounded Rectangle 27"/>
          <p:cNvSpPr/>
          <p:nvPr/>
        </p:nvSpPr>
        <p:spPr>
          <a:xfrm>
            <a:off x="2981411" y="392415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LOCK</a:t>
            </a:r>
          </a:p>
        </p:txBody>
      </p:sp>
    </p:spTree>
    <p:extLst>
      <p:ext uri="{BB962C8B-B14F-4D97-AF65-F5344CB8AC3E}">
        <p14:creationId xmlns:p14="http://schemas.microsoft.com/office/powerpoint/2010/main" val="8800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P spid="23" grpId="0" animBg="1"/>
      <p:bldP spid="2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 - Consistency</a:t>
            </a:r>
          </a:p>
        </p:txBody>
      </p:sp>
      <p:sp>
        <p:nvSpPr>
          <p:cNvPr id="5" name="Flowchart: Magnetic Disk 4"/>
          <p:cNvSpPr/>
          <p:nvPr/>
        </p:nvSpPr>
        <p:spPr>
          <a:xfrm>
            <a:off x="1573849"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ounded Rectangle 18"/>
          <p:cNvSpPr/>
          <p:nvPr/>
        </p:nvSpPr>
        <p:spPr>
          <a:xfrm>
            <a:off x="1617865" y="3552389"/>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20" name="Flowchart: Magnetic Disk 19"/>
          <p:cNvSpPr/>
          <p:nvPr/>
        </p:nvSpPr>
        <p:spPr>
          <a:xfrm>
            <a:off x="2925978" y="4052117"/>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1" name="Rounded Rectangle 20"/>
          <p:cNvSpPr/>
          <p:nvPr/>
        </p:nvSpPr>
        <p:spPr>
          <a:xfrm>
            <a:off x="2969994" y="4416485"/>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24" name="Flowchart: Magnetic Disk 23"/>
          <p:cNvSpPr/>
          <p:nvPr/>
        </p:nvSpPr>
        <p:spPr>
          <a:xfrm>
            <a:off x="4382146"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25" name="Rounded Rectangle 24"/>
          <p:cNvSpPr/>
          <p:nvPr/>
        </p:nvSpPr>
        <p:spPr>
          <a:xfrm>
            <a:off x="4426161" y="3552389"/>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26" name="Rectangle 25"/>
          <p:cNvSpPr/>
          <p:nvPr/>
        </p:nvSpPr>
        <p:spPr>
          <a:xfrm>
            <a:off x="1356141" y="2107901"/>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27" name="Down Arrow 26"/>
          <p:cNvSpPr/>
          <p:nvPr/>
        </p:nvSpPr>
        <p:spPr>
          <a:xfrm>
            <a:off x="1861881" y="2611957"/>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9" name="Rounded Rectangle 28"/>
          <p:cNvSpPr/>
          <p:nvPr/>
        </p:nvSpPr>
        <p:spPr>
          <a:xfrm>
            <a:off x="2133890" y="268396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9" name="Straight Connector 8"/>
          <p:cNvCxnSpPr>
            <a:stCxn id="5" idx="3"/>
            <a:endCxn id="20" idx="2"/>
          </p:cNvCxnSpPr>
          <p:nvPr/>
        </p:nvCxnSpPr>
        <p:spPr>
          <a:xfrm>
            <a:off x="1969894" y="3980109"/>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736312" y="4005424"/>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5" idx="4"/>
          </p:cNvCxnSpPr>
          <p:nvPr/>
        </p:nvCxnSpPr>
        <p:spPr>
          <a:xfrm>
            <a:off x="2365937" y="3584065"/>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39</a:t>
            </a:fld>
            <a:endParaRPr lang="en-US" dirty="0"/>
          </a:p>
        </p:txBody>
      </p:sp>
      <p:sp>
        <p:nvSpPr>
          <p:cNvPr id="7" name="Content Placeholder 6"/>
          <p:cNvSpPr>
            <a:spLocks noGrp="1"/>
          </p:cNvSpPr>
          <p:nvPr>
            <p:ph idx="1"/>
          </p:nvPr>
        </p:nvSpPr>
        <p:spPr>
          <a:xfrm>
            <a:off x="5690260" y="1338262"/>
            <a:ext cx="6238388" cy="4906963"/>
          </a:xfrm>
        </p:spPr>
        <p:txBody>
          <a:bodyPr/>
          <a:lstStyle/>
          <a:p>
            <a:r>
              <a:rPr lang="en-US" dirty="0"/>
              <a:t>If master says the </a:t>
            </a:r>
            <a:r>
              <a:rPr lang="en-US" dirty="0" err="1"/>
              <a:t>txn</a:t>
            </a:r>
            <a:r>
              <a:rPr lang="en-US" dirty="0"/>
              <a:t> committed, then it should be immediately visible on replicas.</a:t>
            </a:r>
          </a:p>
          <a:p>
            <a:pPr lvl="1"/>
            <a:r>
              <a:rPr lang="en-US" dirty="0"/>
              <a:t>Step in this direction: </a:t>
            </a:r>
            <a:br>
              <a:rPr lang="en-US" dirty="0"/>
            </a:br>
            <a:r>
              <a:rPr lang="en-US" dirty="0"/>
              <a:t>Synchronous replication</a:t>
            </a:r>
          </a:p>
          <a:p>
            <a:endParaRPr lang="en-US" dirty="0"/>
          </a:p>
        </p:txBody>
      </p:sp>
      <p:sp>
        <p:nvSpPr>
          <p:cNvPr id="17" name="Rectangle 16"/>
          <p:cNvSpPr/>
          <p:nvPr/>
        </p:nvSpPr>
        <p:spPr>
          <a:xfrm>
            <a:off x="5021414" y="4893602"/>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18" name="Down Arrow 17"/>
          <p:cNvSpPr/>
          <p:nvPr/>
        </p:nvSpPr>
        <p:spPr>
          <a:xfrm rot="20009766">
            <a:off x="5186801" y="4061182"/>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ounded Rectangle 21"/>
          <p:cNvSpPr/>
          <p:nvPr/>
        </p:nvSpPr>
        <p:spPr>
          <a:xfrm>
            <a:off x="5430181" y="4167247"/>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7</a:t>
            </a:r>
            <a:r>
              <a:rPr lang="en-US" sz="1600" dirty="0">
                <a:solidFill>
                  <a:schemeClr val="accent2"/>
                </a:solidFill>
              </a:rPr>
              <a:t> </a:t>
            </a:r>
          </a:p>
        </p:txBody>
      </p:sp>
      <p:sp>
        <p:nvSpPr>
          <p:cNvPr id="28" name="Rounded Rectangle 27"/>
          <p:cNvSpPr/>
          <p:nvPr/>
        </p:nvSpPr>
        <p:spPr>
          <a:xfrm>
            <a:off x="2981411" y="392415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LOCK</a:t>
            </a:r>
          </a:p>
        </p:txBody>
      </p:sp>
    </p:spTree>
    <p:extLst>
      <p:ext uri="{BB962C8B-B14F-4D97-AF65-F5344CB8AC3E}">
        <p14:creationId xmlns:p14="http://schemas.microsoft.com/office/powerpoint/2010/main" val="2879416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39514" y="414798"/>
            <a:ext cx="8568951" cy="677108"/>
          </a:xfrm>
          <a:prstGeom prst="rect">
            <a:avLst/>
          </a:prstGeom>
        </p:spPr>
        <p:txBody>
          <a:bodyPr vert="horz" wrap="square" lIns="0" tIns="0" rIns="0" bIns="0" numCol="1" rtlCol="0" anchor="b" anchorCtr="0" compatLnSpc="1">
            <a:prstTxWarp prst="textNoShape">
              <a:avLst/>
            </a:prstTxWarp>
            <a:spAutoFit/>
          </a:bodyPr>
          <a:lstStyle/>
          <a:p>
            <a:pPr marL="11206">
              <a:tabLst>
                <a:tab pos="1581234" algn="l"/>
              </a:tabLst>
            </a:pPr>
            <a:r>
              <a:rPr dirty="0"/>
              <a:t>Shared</a:t>
            </a:r>
            <a:r>
              <a:rPr lang="en-US" dirty="0"/>
              <a:t> </a:t>
            </a:r>
            <a:r>
              <a:rPr dirty="0"/>
              <a:t>Memory</a:t>
            </a:r>
          </a:p>
        </p:txBody>
      </p:sp>
      <p:sp>
        <p:nvSpPr>
          <p:cNvPr id="3" name="object 3"/>
          <p:cNvSpPr txBox="1"/>
          <p:nvPr/>
        </p:nvSpPr>
        <p:spPr>
          <a:xfrm>
            <a:off x="407368" y="1412776"/>
            <a:ext cx="7920880" cy="4298613"/>
          </a:xfrm>
          <a:prstGeom prst="rect">
            <a:avLst/>
          </a:prstGeom>
        </p:spPr>
        <p:txBody>
          <a:bodyPr vert="horz" wrap="square" lIns="0" tIns="0" rIns="0" bIns="0" rtlCol="0">
            <a:spAutoFit/>
          </a:bodyPr>
          <a:lstStyle/>
          <a:p>
            <a:pPr marL="313781" indent="-302575">
              <a:buChar char="•"/>
              <a:tabLst>
                <a:tab pos="313221" algn="l"/>
                <a:tab pos="313781" algn="l"/>
              </a:tabLst>
            </a:pPr>
            <a:r>
              <a:rPr sz="3200" dirty="0">
                <a:latin typeface="+mn-lt"/>
                <a:cs typeface="Arial"/>
              </a:rPr>
              <a:t>Nodes share both RAM and</a:t>
            </a:r>
            <a:r>
              <a:rPr sz="3200" spc="-93" dirty="0">
                <a:latin typeface="+mn-lt"/>
                <a:cs typeface="Arial"/>
              </a:rPr>
              <a:t> </a:t>
            </a:r>
            <a:r>
              <a:rPr sz="3200" dirty="0">
                <a:latin typeface="+mn-lt"/>
                <a:cs typeface="Arial"/>
              </a:rPr>
              <a:t>disk</a:t>
            </a:r>
          </a:p>
          <a:p>
            <a:pPr marL="313781" indent="-302575">
              <a:spcBef>
                <a:spcPts val="538"/>
              </a:spcBef>
              <a:buChar char="•"/>
              <a:tabLst>
                <a:tab pos="313221" algn="l"/>
                <a:tab pos="313781" algn="l"/>
              </a:tabLst>
            </a:pPr>
            <a:endParaRPr lang="en-US" sz="3200" dirty="0">
              <a:latin typeface="+mn-lt"/>
              <a:cs typeface="Arial"/>
            </a:endParaRPr>
          </a:p>
          <a:p>
            <a:pPr marL="313781" indent="-302575">
              <a:spcBef>
                <a:spcPts val="538"/>
              </a:spcBef>
              <a:buChar char="•"/>
              <a:tabLst>
                <a:tab pos="313221" algn="l"/>
                <a:tab pos="313781" algn="l"/>
              </a:tabLst>
            </a:pPr>
            <a:r>
              <a:rPr sz="3200" dirty="0">
                <a:latin typeface="+mn-lt"/>
                <a:cs typeface="Arial"/>
              </a:rPr>
              <a:t>Dozens to hundreds of</a:t>
            </a:r>
            <a:r>
              <a:rPr sz="3200" spc="-93" dirty="0">
                <a:latin typeface="+mn-lt"/>
                <a:cs typeface="Arial"/>
              </a:rPr>
              <a:t> </a:t>
            </a:r>
            <a:r>
              <a:rPr sz="3200" dirty="0">
                <a:latin typeface="+mn-lt"/>
                <a:cs typeface="Arial"/>
              </a:rPr>
              <a:t>processors</a:t>
            </a:r>
          </a:p>
          <a:p>
            <a:pPr marL="313781" indent="-302575">
              <a:spcBef>
                <a:spcPts val="4"/>
              </a:spcBef>
              <a:buChar char="•"/>
              <a:tabLst>
                <a:tab pos="313221" algn="l"/>
                <a:tab pos="313781" algn="l"/>
              </a:tabLst>
            </a:pPr>
            <a:endParaRPr lang="en-US" sz="3200" dirty="0">
              <a:latin typeface="+mn-lt"/>
              <a:cs typeface="Arial"/>
            </a:endParaRPr>
          </a:p>
          <a:p>
            <a:pPr marL="313781" indent="-302575">
              <a:spcBef>
                <a:spcPts val="4"/>
              </a:spcBef>
              <a:buChar char="•"/>
              <a:tabLst>
                <a:tab pos="313221" algn="l"/>
                <a:tab pos="313781" algn="l"/>
              </a:tabLst>
            </a:pPr>
            <a:r>
              <a:rPr sz="3200" dirty="0">
                <a:latin typeface="+mn-lt"/>
                <a:cs typeface="Arial"/>
              </a:rPr>
              <a:t>Easy to use and</a:t>
            </a:r>
            <a:r>
              <a:rPr sz="3200" spc="-88" dirty="0">
                <a:latin typeface="+mn-lt"/>
                <a:cs typeface="Arial"/>
              </a:rPr>
              <a:t> </a:t>
            </a:r>
            <a:r>
              <a:rPr sz="3200" dirty="0">
                <a:latin typeface="+mn-lt"/>
                <a:cs typeface="Arial"/>
              </a:rPr>
              <a:t>program</a:t>
            </a:r>
          </a:p>
          <a:p>
            <a:pPr marL="313781" indent="-302575">
              <a:spcBef>
                <a:spcPts val="565"/>
              </a:spcBef>
              <a:buChar char="•"/>
              <a:tabLst>
                <a:tab pos="313221" algn="l"/>
                <a:tab pos="313781" algn="l"/>
              </a:tabLst>
            </a:pPr>
            <a:endParaRPr lang="en-US" sz="3200" dirty="0">
              <a:latin typeface="+mn-lt"/>
              <a:cs typeface="Arial"/>
            </a:endParaRPr>
          </a:p>
          <a:p>
            <a:pPr marL="313781" indent="-302575">
              <a:spcBef>
                <a:spcPts val="565"/>
              </a:spcBef>
              <a:buChar char="•"/>
              <a:tabLst>
                <a:tab pos="313221" algn="l"/>
                <a:tab pos="313781" algn="l"/>
              </a:tabLst>
            </a:pPr>
            <a:r>
              <a:rPr sz="3200" dirty="0">
                <a:latin typeface="+mn-lt"/>
                <a:cs typeface="Arial"/>
              </a:rPr>
              <a:t>But very expensive to</a:t>
            </a:r>
            <a:r>
              <a:rPr sz="3200" spc="-93" dirty="0">
                <a:latin typeface="+mn-lt"/>
                <a:cs typeface="Arial"/>
              </a:rPr>
              <a:t> </a:t>
            </a:r>
            <a:r>
              <a:rPr sz="3200" dirty="0">
                <a:latin typeface="+mn-lt"/>
                <a:cs typeface="Arial"/>
              </a:rPr>
              <a:t>scale</a:t>
            </a:r>
            <a:endParaRPr lang="en-US" sz="3200" dirty="0">
              <a:latin typeface="+mn-lt"/>
              <a:cs typeface="Arial"/>
            </a:endParaRPr>
          </a:p>
          <a:p>
            <a:pPr marL="770981" lvl="1" indent="-302575">
              <a:spcBef>
                <a:spcPts val="565"/>
              </a:spcBef>
              <a:buChar char="•"/>
              <a:tabLst>
                <a:tab pos="313221" algn="l"/>
                <a:tab pos="313781" algn="l"/>
              </a:tabLst>
            </a:pPr>
            <a:r>
              <a:rPr lang="en-US" sz="3200" dirty="0">
                <a:latin typeface="+mn-lt"/>
                <a:cs typeface="Arial"/>
              </a:rPr>
              <a:t>(Cheaper) RDMA may change the picture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4</a:t>
            </a:fld>
            <a:endParaRPr lang="en-US"/>
          </a:p>
        </p:txBody>
      </p:sp>
    </p:spTree>
    <p:extLst>
      <p:ext uri="{BB962C8B-B14F-4D97-AF65-F5344CB8AC3E}">
        <p14:creationId xmlns:p14="http://schemas.microsoft.com/office/powerpoint/2010/main" val="3621019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 - Availability</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40</a:t>
            </a:fld>
            <a:endParaRPr lang="en-US" dirty="0"/>
          </a:p>
        </p:txBody>
      </p:sp>
      <p:sp>
        <p:nvSpPr>
          <p:cNvPr id="7" name="Content Placeholder 6"/>
          <p:cNvSpPr>
            <a:spLocks noGrp="1"/>
          </p:cNvSpPr>
          <p:nvPr>
            <p:ph idx="1"/>
          </p:nvPr>
        </p:nvSpPr>
        <p:spPr>
          <a:xfrm>
            <a:off x="5690260" y="1338262"/>
            <a:ext cx="6238388" cy="4906963"/>
          </a:xfrm>
        </p:spPr>
        <p:txBody>
          <a:bodyPr/>
          <a:lstStyle/>
          <a:p>
            <a:r>
              <a:rPr lang="en-US" dirty="0"/>
              <a:t>Every request receives a </a:t>
            </a:r>
            <a:br>
              <a:rPr lang="en-US" dirty="0"/>
            </a:br>
            <a:r>
              <a:rPr lang="en-US" dirty="0"/>
              <a:t>(non-error) response</a:t>
            </a:r>
          </a:p>
          <a:p>
            <a:pPr lvl="1"/>
            <a:r>
              <a:rPr lang="en-US" dirty="0"/>
              <a:t>Without guarantee that it contains the most recent write!</a:t>
            </a:r>
          </a:p>
          <a:p>
            <a:endParaRPr lang="en-US" dirty="0"/>
          </a:p>
        </p:txBody>
      </p:sp>
      <p:sp>
        <p:nvSpPr>
          <p:cNvPr id="17" name="Rectangle 16"/>
          <p:cNvSpPr/>
          <p:nvPr/>
        </p:nvSpPr>
        <p:spPr>
          <a:xfrm>
            <a:off x="5021414" y="4893602"/>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18" name="Down Arrow 17"/>
          <p:cNvSpPr/>
          <p:nvPr/>
        </p:nvSpPr>
        <p:spPr>
          <a:xfrm rot="20009766">
            <a:off x="5186801" y="4061182"/>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ounded Rectangle 21"/>
          <p:cNvSpPr/>
          <p:nvPr/>
        </p:nvSpPr>
        <p:spPr>
          <a:xfrm>
            <a:off x="5430181" y="4167247"/>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a:t>
            </a:r>
            <a:r>
              <a:rPr lang="en-US" sz="1600" dirty="0">
                <a:solidFill>
                  <a:schemeClr val="accent2"/>
                </a:solidFill>
              </a:rPr>
              <a:t> </a:t>
            </a:r>
          </a:p>
        </p:txBody>
      </p:sp>
      <p:sp>
        <p:nvSpPr>
          <p:cNvPr id="31" name="Flowchart: Magnetic Disk 30"/>
          <p:cNvSpPr/>
          <p:nvPr/>
        </p:nvSpPr>
        <p:spPr>
          <a:xfrm>
            <a:off x="1573849"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p:cNvSpPr/>
          <p:nvPr/>
        </p:nvSpPr>
        <p:spPr>
          <a:xfrm>
            <a:off x="1617865" y="3433328"/>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34" name="Flowchart: Magnetic Disk 33"/>
          <p:cNvSpPr/>
          <p:nvPr/>
        </p:nvSpPr>
        <p:spPr>
          <a:xfrm>
            <a:off x="2925978" y="3933056"/>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5" name="Rounded Rectangle 34"/>
          <p:cNvSpPr/>
          <p:nvPr/>
        </p:nvSpPr>
        <p:spPr>
          <a:xfrm>
            <a:off x="2969994" y="4297424"/>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36" name="Flowchart: Magnetic Disk 35"/>
          <p:cNvSpPr/>
          <p:nvPr/>
        </p:nvSpPr>
        <p:spPr>
          <a:xfrm>
            <a:off x="4382146"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ounded Rectangle 36"/>
          <p:cNvSpPr/>
          <p:nvPr/>
        </p:nvSpPr>
        <p:spPr>
          <a:xfrm>
            <a:off x="4426161" y="3433328"/>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38" name="Rectangle 37"/>
          <p:cNvSpPr/>
          <p:nvPr/>
        </p:nvSpPr>
        <p:spPr>
          <a:xfrm>
            <a:off x="1356141" y="1988840"/>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39" name="Down Arrow 38"/>
          <p:cNvSpPr/>
          <p:nvPr/>
        </p:nvSpPr>
        <p:spPr>
          <a:xfrm>
            <a:off x="1861881" y="2492896"/>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Rounded Rectangle 39"/>
          <p:cNvSpPr/>
          <p:nvPr/>
        </p:nvSpPr>
        <p:spPr>
          <a:xfrm>
            <a:off x="2133890" y="2564905"/>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41" name="Straight Connector 40"/>
          <p:cNvCxnSpPr>
            <a:stCxn id="31" idx="3"/>
            <a:endCxn id="34" idx="2"/>
          </p:cNvCxnSpPr>
          <p:nvPr/>
        </p:nvCxnSpPr>
        <p:spPr>
          <a:xfrm>
            <a:off x="1969894" y="3861048"/>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6" idx="3"/>
          </p:cNvCxnSpPr>
          <p:nvPr/>
        </p:nvCxnSpPr>
        <p:spPr>
          <a:xfrm flipV="1">
            <a:off x="3791744" y="3861048"/>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1" idx="4"/>
          </p:cNvCxnSpPr>
          <p:nvPr/>
        </p:nvCxnSpPr>
        <p:spPr>
          <a:xfrm>
            <a:off x="2365937" y="3465004"/>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Lightning Bolt 43"/>
          <p:cNvSpPr/>
          <p:nvPr/>
        </p:nvSpPr>
        <p:spPr>
          <a:xfrm flipH="1">
            <a:off x="2036256" y="3727635"/>
            <a:ext cx="808533" cy="857821"/>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ightning Bolt 44"/>
          <p:cNvSpPr/>
          <p:nvPr/>
        </p:nvSpPr>
        <p:spPr>
          <a:xfrm flipH="1">
            <a:off x="3075549" y="2967223"/>
            <a:ext cx="808533" cy="857821"/>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4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CAP - Availability</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41</a:t>
            </a:fld>
            <a:endParaRPr lang="en-US" dirty="0"/>
          </a:p>
        </p:txBody>
      </p:sp>
      <p:sp>
        <p:nvSpPr>
          <p:cNvPr id="7" name="Content Placeholder 6"/>
          <p:cNvSpPr>
            <a:spLocks noGrp="1"/>
          </p:cNvSpPr>
          <p:nvPr>
            <p:ph idx="1"/>
          </p:nvPr>
        </p:nvSpPr>
        <p:spPr>
          <a:xfrm>
            <a:off x="5690260" y="1338262"/>
            <a:ext cx="6238388" cy="4906963"/>
          </a:xfrm>
        </p:spPr>
        <p:txBody>
          <a:bodyPr/>
          <a:lstStyle/>
          <a:p>
            <a:r>
              <a:rPr lang="en-US" dirty="0"/>
              <a:t>Every request receives a </a:t>
            </a:r>
            <a:br>
              <a:rPr lang="en-US" dirty="0"/>
            </a:br>
            <a:r>
              <a:rPr lang="en-US" dirty="0"/>
              <a:t>(non-error) response</a:t>
            </a:r>
          </a:p>
          <a:p>
            <a:pPr lvl="1"/>
            <a:r>
              <a:rPr lang="en-US" dirty="0"/>
              <a:t>Without guarantee that it contains the most recent write!</a:t>
            </a:r>
          </a:p>
          <a:p>
            <a:endParaRPr lang="en-US" dirty="0"/>
          </a:p>
        </p:txBody>
      </p:sp>
      <p:sp>
        <p:nvSpPr>
          <p:cNvPr id="17" name="Rectangle 16"/>
          <p:cNvSpPr/>
          <p:nvPr/>
        </p:nvSpPr>
        <p:spPr>
          <a:xfrm>
            <a:off x="5021414" y="4893602"/>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18" name="Down Arrow 17"/>
          <p:cNvSpPr/>
          <p:nvPr/>
        </p:nvSpPr>
        <p:spPr>
          <a:xfrm rot="20009766">
            <a:off x="5186801" y="4061182"/>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ounded Rectangle 21"/>
          <p:cNvSpPr/>
          <p:nvPr/>
        </p:nvSpPr>
        <p:spPr>
          <a:xfrm>
            <a:off x="5430181" y="4167247"/>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5</a:t>
            </a:r>
            <a:r>
              <a:rPr lang="en-US" sz="1600" dirty="0">
                <a:solidFill>
                  <a:schemeClr val="accent2"/>
                </a:solidFill>
              </a:rPr>
              <a:t> </a:t>
            </a:r>
          </a:p>
        </p:txBody>
      </p:sp>
      <p:sp>
        <p:nvSpPr>
          <p:cNvPr id="31" name="Flowchart: Magnetic Disk 30"/>
          <p:cNvSpPr/>
          <p:nvPr/>
        </p:nvSpPr>
        <p:spPr>
          <a:xfrm>
            <a:off x="1573849"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p:cNvSpPr/>
          <p:nvPr/>
        </p:nvSpPr>
        <p:spPr>
          <a:xfrm>
            <a:off x="1617865" y="3433328"/>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34" name="Flowchart: Magnetic Disk 33"/>
          <p:cNvSpPr/>
          <p:nvPr/>
        </p:nvSpPr>
        <p:spPr>
          <a:xfrm>
            <a:off x="2925978" y="3933056"/>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5" name="Rounded Rectangle 34"/>
          <p:cNvSpPr/>
          <p:nvPr/>
        </p:nvSpPr>
        <p:spPr>
          <a:xfrm>
            <a:off x="2969994" y="4297424"/>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36" name="Flowchart: Magnetic Disk 35"/>
          <p:cNvSpPr/>
          <p:nvPr/>
        </p:nvSpPr>
        <p:spPr>
          <a:xfrm>
            <a:off x="4382146" y="3068960"/>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Rounded Rectangle 36"/>
          <p:cNvSpPr/>
          <p:nvPr/>
        </p:nvSpPr>
        <p:spPr>
          <a:xfrm>
            <a:off x="4426161" y="3433328"/>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38" name="Rectangle 37"/>
          <p:cNvSpPr/>
          <p:nvPr/>
        </p:nvSpPr>
        <p:spPr>
          <a:xfrm>
            <a:off x="1356141" y="1988840"/>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39" name="Down Arrow 38"/>
          <p:cNvSpPr/>
          <p:nvPr/>
        </p:nvSpPr>
        <p:spPr>
          <a:xfrm>
            <a:off x="1861881" y="2492896"/>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0" name="Rounded Rectangle 39"/>
          <p:cNvSpPr/>
          <p:nvPr/>
        </p:nvSpPr>
        <p:spPr>
          <a:xfrm>
            <a:off x="2133890" y="2564905"/>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41" name="Straight Connector 40"/>
          <p:cNvCxnSpPr>
            <a:stCxn id="31" idx="3"/>
            <a:endCxn id="34" idx="2"/>
          </p:cNvCxnSpPr>
          <p:nvPr/>
        </p:nvCxnSpPr>
        <p:spPr>
          <a:xfrm>
            <a:off x="1969894" y="3861048"/>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endCxn id="36" idx="3"/>
          </p:cNvCxnSpPr>
          <p:nvPr/>
        </p:nvCxnSpPr>
        <p:spPr>
          <a:xfrm flipV="1">
            <a:off x="3791744" y="3861048"/>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1" idx="4"/>
          </p:cNvCxnSpPr>
          <p:nvPr/>
        </p:nvCxnSpPr>
        <p:spPr>
          <a:xfrm>
            <a:off x="2365937" y="3465004"/>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Lightning Bolt 43"/>
          <p:cNvSpPr/>
          <p:nvPr/>
        </p:nvSpPr>
        <p:spPr>
          <a:xfrm flipH="1">
            <a:off x="2036256" y="3727635"/>
            <a:ext cx="808533" cy="857821"/>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Lightning Bolt 44"/>
          <p:cNvSpPr/>
          <p:nvPr/>
        </p:nvSpPr>
        <p:spPr>
          <a:xfrm flipH="1">
            <a:off x="3075549" y="2967223"/>
            <a:ext cx="808533" cy="857821"/>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2247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From ACID to </a:t>
            </a:r>
            <a:r>
              <a:rPr lang="en-US" b="1" dirty="0"/>
              <a:t>BASE</a:t>
            </a:r>
          </a:p>
        </p:txBody>
      </p:sp>
      <p:sp>
        <p:nvSpPr>
          <p:cNvPr id="3" name="Content Placeholder 2"/>
          <p:cNvSpPr>
            <a:spLocks noGrp="1"/>
          </p:cNvSpPr>
          <p:nvPr>
            <p:ph idx="1"/>
          </p:nvPr>
        </p:nvSpPr>
        <p:spPr/>
        <p:txBody>
          <a:bodyPr/>
          <a:lstStyle/>
          <a:p>
            <a:r>
              <a:rPr lang="en-US" b="1" dirty="0"/>
              <a:t>B</a:t>
            </a:r>
            <a:r>
              <a:rPr lang="en-US" dirty="0"/>
              <a:t>asically </a:t>
            </a:r>
            <a:r>
              <a:rPr lang="en-US" b="1" dirty="0"/>
              <a:t>A</a:t>
            </a:r>
            <a:r>
              <a:rPr lang="en-US" dirty="0"/>
              <a:t>vailable </a:t>
            </a:r>
            <a:r>
              <a:rPr lang="en-US" b="1" dirty="0"/>
              <a:t>S</a:t>
            </a:r>
            <a:r>
              <a:rPr lang="en-US" dirty="0"/>
              <a:t>oft state </a:t>
            </a:r>
            <a:r>
              <a:rPr lang="en-US" b="1" dirty="0"/>
              <a:t>E</a:t>
            </a:r>
            <a:r>
              <a:rPr lang="en-US" dirty="0"/>
              <a:t>ventual consistency</a:t>
            </a:r>
          </a:p>
          <a:p>
            <a:r>
              <a:rPr lang="en-US" b="1" dirty="0"/>
              <a:t>E</a:t>
            </a:r>
            <a:r>
              <a:rPr lang="en-US" dirty="0"/>
              <a:t>ventual consistency: If no new updates are made to a given data item, eventually all accesses to that item will return the last updated value</a:t>
            </a:r>
          </a:p>
          <a:p>
            <a:pPr lvl="1"/>
            <a:r>
              <a:rPr lang="en-US" dirty="0"/>
              <a:t>At some point, system state will converge (Merge conflicting writes)</a:t>
            </a:r>
          </a:p>
          <a:p>
            <a:pPr lvl="1"/>
            <a:r>
              <a:rPr lang="en-US" dirty="0"/>
              <a:t>Typically calibrate consistency degree with use of </a:t>
            </a:r>
            <a:r>
              <a:rPr lang="en-US" b="1" dirty="0"/>
              <a:t>read and write quorum</a:t>
            </a:r>
          </a:p>
          <a:p>
            <a:pPr lvl="1"/>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42</a:t>
            </a:fld>
            <a:endParaRPr lang="en-US"/>
          </a:p>
        </p:txBody>
      </p:sp>
    </p:spTree>
    <p:extLst>
      <p:ext uri="{BB962C8B-B14F-4D97-AF65-F5344CB8AC3E}">
        <p14:creationId xmlns:p14="http://schemas.microsoft.com/office/powerpoint/2010/main" val="19610215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Quora</a:t>
            </a:r>
            <a:endParaRPr lang="en-US" dirty="0"/>
          </a:p>
        </p:txBody>
      </p:sp>
      <p:sp>
        <p:nvSpPr>
          <p:cNvPr id="3" name="Content Placeholder 2"/>
          <p:cNvSpPr>
            <a:spLocks noGrp="1"/>
          </p:cNvSpPr>
          <p:nvPr>
            <p:ph idx="1"/>
          </p:nvPr>
        </p:nvSpPr>
        <p:spPr>
          <a:xfrm>
            <a:off x="479376" y="1196753"/>
            <a:ext cx="11233248" cy="4525963"/>
          </a:xfrm>
        </p:spPr>
        <p:txBody>
          <a:bodyPr>
            <a:normAutofit lnSpcReduction="10000"/>
          </a:bodyPr>
          <a:lstStyle/>
          <a:p>
            <a:r>
              <a:rPr lang="en-US" dirty="0"/>
              <a:t>Return the read(write) as successful only if a pre-determined number of servers agree on the same value</a:t>
            </a:r>
          </a:p>
          <a:p>
            <a:r>
              <a:rPr lang="en-US" dirty="0"/>
              <a:t>Assume:</a:t>
            </a:r>
          </a:p>
          <a:p>
            <a:pPr lvl="1"/>
            <a:r>
              <a:rPr lang="en-US" dirty="0"/>
              <a:t>N = # of servers storing the copies of the data</a:t>
            </a:r>
          </a:p>
          <a:p>
            <a:pPr lvl="1"/>
            <a:r>
              <a:rPr lang="en-US" dirty="0"/>
              <a:t>R = # of servers that needs to agree on a value for a read operation</a:t>
            </a:r>
          </a:p>
          <a:p>
            <a:pPr lvl="1"/>
            <a:r>
              <a:rPr lang="en-US" dirty="0"/>
              <a:t>W = # of servers that needs to agree on a value for a write operation</a:t>
            </a:r>
          </a:p>
          <a:p>
            <a:r>
              <a:rPr lang="en-US" dirty="0"/>
              <a:t>If R(W)-many servers agree on the same value, return the read(write) as successful</a:t>
            </a:r>
            <a:br>
              <a:rPr lang="en-US" dirty="0"/>
            </a:br>
            <a:endParaRPr lang="en-US" dirty="0"/>
          </a:p>
          <a:p>
            <a:endParaRPr lang="en-US" dirty="0"/>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43</a:t>
            </a:fld>
            <a:endParaRPr lang="en-US" dirty="0"/>
          </a:p>
        </p:txBody>
      </p:sp>
    </p:spTree>
    <p:extLst>
      <p:ext uri="{BB962C8B-B14F-4D97-AF65-F5344CB8AC3E}">
        <p14:creationId xmlns:p14="http://schemas.microsoft.com/office/powerpoint/2010/main" val="1330815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W=1, R=1</a:t>
            </a:r>
          </a:p>
        </p:txBody>
      </p:sp>
      <p:sp>
        <p:nvSpPr>
          <p:cNvPr id="5" name="Slide Number Placeholder 4"/>
          <p:cNvSpPr>
            <a:spLocks noGrp="1"/>
          </p:cNvSpPr>
          <p:nvPr>
            <p:ph type="sldNum" sz="quarter" idx="12"/>
          </p:nvPr>
        </p:nvSpPr>
        <p:spPr/>
        <p:txBody>
          <a:bodyPr/>
          <a:lstStyle/>
          <a:p>
            <a:pPr>
              <a:defRPr/>
            </a:pPr>
            <a:fld id="{A0351DF1-59F7-4E4B-AD63-FB4610D25F10}" type="slidenum">
              <a:rPr lang="en-US" smtClean="0"/>
              <a:pPr>
                <a:defRPr/>
              </a:pPr>
              <a:t>44</a:t>
            </a:fld>
            <a:endParaRPr lang="en-US" dirty="0"/>
          </a:p>
        </p:txBody>
      </p:sp>
      <p:sp>
        <p:nvSpPr>
          <p:cNvPr id="23" name="Flowchart: Magnetic Disk 22"/>
          <p:cNvSpPr/>
          <p:nvPr/>
        </p:nvSpPr>
        <p:spPr>
          <a:xfrm>
            <a:off x="704219"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2056348" y="4052117"/>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Flowchart: Magnetic Disk 30"/>
          <p:cNvSpPr/>
          <p:nvPr/>
        </p:nvSpPr>
        <p:spPr>
          <a:xfrm>
            <a:off x="3512516"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 name="Rectangle 33"/>
          <p:cNvSpPr/>
          <p:nvPr/>
        </p:nvSpPr>
        <p:spPr>
          <a:xfrm>
            <a:off x="486511" y="2107901"/>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35" name="Down Arrow 34"/>
          <p:cNvSpPr/>
          <p:nvPr/>
        </p:nvSpPr>
        <p:spPr>
          <a:xfrm>
            <a:off x="992251" y="2611957"/>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Rounded Rectangle 35"/>
          <p:cNvSpPr/>
          <p:nvPr/>
        </p:nvSpPr>
        <p:spPr>
          <a:xfrm>
            <a:off x="1264260" y="268396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37" name="Straight Connector 36"/>
          <p:cNvCxnSpPr>
            <a:stCxn id="23" idx="3"/>
            <a:endCxn id="25" idx="2"/>
          </p:cNvCxnSpPr>
          <p:nvPr/>
        </p:nvCxnSpPr>
        <p:spPr>
          <a:xfrm>
            <a:off x="1100264" y="3980109"/>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866682" y="4005424"/>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4"/>
          </p:cNvCxnSpPr>
          <p:nvPr/>
        </p:nvCxnSpPr>
        <p:spPr>
          <a:xfrm>
            <a:off x="1496307" y="3584065"/>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151784" y="4893602"/>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41" name="Down Arrow 40"/>
          <p:cNvSpPr/>
          <p:nvPr/>
        </p:nvSpPr>
        <p:spPr>
          <a:xfrm rot="20009766">
            <a:off x="4317171" y="4061182"/>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ounded Rectangle 41"/>
          <p:cNvSpPr/>
          <p:nvPr/>
        </p:nvSpPr>
        <p:spPr>
          <a:xfrm>
            <a:off x="4560551" y="4167247"/>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5</a:t>
            </a:r>
            <a:r>
              <a:rPr lang="en-US" sz="1600" dirty="0">
                <a:solidFill>
                  <a:schemeClr val="accent2"/>
                </a:solidFill>
              </a:rPr>
              <a:t> </a:t>
            </a:r>
          </a:p>
        </p:txBody>
      </p:sp>
      <p:sp>
        <p:nvSpPr>
          <p:cNvPr id="44" name="Rounded Rectangle 43"/>
          <p:cNvSpPr/>
          <p:nvPr/>
        </p:nvSpPr>
        <p:spPr>
          <a:xfrm>
            <a:off x="748235" y="3433328"/>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45" name="Rounded Rectangle 44"/>
          <p:cNvSpPr/>
          <p:nvPr/>
        </p:nvSpPr>
        <p:spPr>
          <a:xfrm>
            <a:off x="2100364" y="4355190"/>
            <a:ext cx="704057" cy="2880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dirty="0"/>
              <a:t>x = 0</a:t>
            </a:r>
          </a:p>
        </p:txBody>
      </p:sp>
      <p:sp>
        <p:nvSpPr>
          <p:cNvPr id="46" name="Rounded Rectangle 45"/>
          <p:cNvSpPr/>
          <p:nvPr/>
        </p:nvSpPr>
        <p:spPr>
          <a:xfrm>
            <a:off x="3556531" y="3433328"/>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47" name="Content Placeholder 6"/>
          <p:cNvSpPr>
            <a:spLocks noGrp="1"/>
          </p:cNvSpPr>
          <p:nvPr>
            <p:ph idx="1"/>
          </p:nvPr>
        </p:nvSpPr>
        <p:spPr>
          <a:xfrm>
            <a:off x="5690260" y="1338262"/>
            <a:ext cx="6238388" cy="4906963"/>
          </a:xfrm>
        </p:spPr>
        <p:txBody>
          <a:bodyPr/>
          <a:lstStyle/>
          <a:p>
            <a:pPr marL="0" indent="0">
              <a:buNone/>
            </a:pPr>
            <a:r>
              <a:rPr lang="en-US" dirty="0"/>
              <a:t>W+R &lt;= N: </a:t>
            </a:r>
          </a:p>
          <a:p>
            <a:r>
              <a:rPr lang="en-US" dirty="0"/>
              <a:t>No overlap of read, write quorum</a:t>
            </a:r>
          </a:p>
          <a:p>
            <a:r>
              <a:rPr lang="en-US" dirty="0"/>
              <a:t>No guarantees</a:t>
            </a:r>
          </a:p>
          <a:p>
            <a:pPr marL="0" indent="0">
              <a:buNone/>
            </a:pPr>
            <a:r>
              <a:rPr lang="en-US" dirty="0"/>
              <a:t>W &lt; (N+1)/2:</a:t>
            </a:r>
          </a:p>
          <a:p>
            <a:r>
              <a:rPr lang="en-US" dirty="0"/>
              <a:t>Conflicting writes possible</a:t>
            </a:r>
          </a:p>
          <a:p>
            <a:pPr marL="0" indent="0">
              <a:buNone/>
            </a:pPr>
            <a:r>
              <a:rPr lang="en-US" dirty="0"/>
              <a:t>W = 1:</a:t>
            </a:r>
          </a:p>
          <a:p>
            <a:r>
              <a:rPr lang="en-US" dirty="0"/>
              <a:t>No durability guarantees</a:t>
            </a:r>
            <a:br>
              <a:rPr lang="en-US" dirty="0"/>
            </a:br>
            <a:endParaRPr lang="en-US" dirty="0"/>
          </a:p>
          <a:p>
            <a:endParaRPr lang="en-US" dirty="0"/>
          </a:p>
        </p:txBody>
      </p:sp>
      <p:sp>
        <p:nvSpPr>
          <p:cNvPr id="48" name="Lightning Bolt 47"/>
          <p:cNvSpPr/>
          <p:nvPr/>
        </p:nvSpPr>
        <p:spPr>
          <a:xfrm flipH="1">
            <a:off x="729332" y="3182958"/>
            <a:ext cx="808533" cy="857821"/>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1878589" y="5528371"/>
            <a:ext cx="1209797"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800" dirty="0"/>
              <a:t>Process C</a:t>
            </a:r>
          </a:p>
        </p:txBody>
      </p:sp>
      <p:sp>
        <p:nvSpPr>
          <p:cNvPr id="50" name="Down Arrow 49"/>
          <p:cNvSpPr/>
          <p:nvPr/>
        </p:nvSpPr>
        <p:spPr>
          <a:xfrm rot="10800000">
            <a:off x="2344380" y="4945804"/>
            <a:ext cx="216024" cy="50405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1" name="Rounded Rectangle 50"/>
          <p:cNvSpPr/>
          <p:nvPr/>
        </p:nvSpPr>
        <p:spPr>
          <a:xfrm>
            <a:off x="2656338" y="6104436"/>
            <a:ext cx="704056" cy="28997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0 </a:t>
            </a:r>
          </a:p>
        </p:txBody>
      </p:sp>
    </p:spTree>
    <p:extLst>
      <p:ext uri="{BB962C8B-B14F-4D97-AF65-F5344CB8AC3E}">
        <p14:creationId xmlns:p14="http://schemas.microsoft.com/office/powerpoint/2010/main" val="11267950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W=2, R=1</a:t>
            </a:r>
          </a:p>
        </p:txBody>
      </p:sp>
      <p:sp>
        <p:nvSpPr>
          <p:cNvPr id="5" name="Slide Number Placeholder 4"/>
          <p:cNvSpPr>
            <a:spLocks noGrp="1"/>
          </p:cNvSpPr>
          <p:nvPr>
            <p:ph type="sldNum" sz="quarter" idx="12"/>
          </p:nvPr>
        </p:nvSpPr>
        <p:spPr/>
        <p:txBody>
          <a:bodyPr/>
          <a:lstStyle/>
          <a:p>
            <a:pPr>
              <a:defRPr/>
            </a:pPr>
            <a:fld id="{A0351DF1-59F7-4E4B-AD63-FB4610D25F10}" type="slidenum">
              <a:rPr lang="en-US" smtClean="0"/>
              <a:pPr>
                <a:defRPr/>
              </a:pPr>
              <a:t>45</a:t>
            </a:fld>
            <a:endParaRPr lang="en-US" dirty="0"/>
          </a:p>
        </p:txBody>
      </p:sp>
      <p:sp>
        <p:nvSpPr>
          <p:cNvPr id="23" name="Flowchart: Magnetic Disk 22"/>
          <p:cNvSpPr/>
          <p:nvPr/>
        </p:nvSpPr>
        <p:spPr>
          <a:xfrm>
            <a:off x="704219"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2056348" y="4052117"/>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Flowchart: Magnetic Disk 30"/>
          <p:cNvSpPr/>
          <p:nvPr/>
        </p:nvSpPr>
        <p:spPr>
          <a:xfrm>
            <a:off x="3512516"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 name="Rectangle 33"/>
          <p:cNvSpPr/>
          <p:nvPr/>
        </p:nvSpPr>
        <p:spPr>
          <a:xfrm>
            <a:off x="486511" y="2107901"/>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35" name="Down Arrow 34"/>
          <p:cNvSpPr/>
          <p:nvPr/>
        </p:nvSpPr>
        <p:spPr>
          <a:xfrm>
            <a:off x="992251" y="2611957"/>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Rounded Rectangle 35"/>
          <p:cNvSpPr/>
          <p:nvPr/>
        </p:nvSpPr>
        <p:spPr>
          <a:xfrm>
            <a:off x="188195" y="264026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37" name="Straight Connector 36"/>
          <p:cNvCxnSpPr>
            <a:stCxn id="23" idx="3"/>
            <a:endCxn id="25" idx="2"/>
          </p:cNvCxnSpPr>
          <p:nvPr/>
        </p:nvCxnSpPr>
        <p:spPr>
          <a:xfrm>
            <a:off x="1100264" y="3980109"/>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866682" y="4005424"/>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4"/>
          </p:cNvCxnSpPr>
          <p:nvPr/>
        </p:nvCxnSpPr>
        <p:spPr>
          <a:xfrm>
            <a:off x="1496307" y="3584065"/>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151784" y="4893602"/>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41" name="Down Arrow 40"/>
          <p:cNvSpPr/>
          <p:nvPr/>
        </p:nvSpPr>
        <p:spPr>
          <a:xfrm rot="20009766">
            <a:off x="4317171" y="4061182"/>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ounded Rectangle 41"/>
          <p:cNvSpPr/>
          <p:nvPr/>
        </p:nvSpPr>
        <p:spPr>
          <a:xfrm>
            <a:off x="4560551" y="4167247"/>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5</a:t>
            </a:r>
            <a:r>
              <a:rPr lang="en-US" sz="1600" dirty="0">
                <a:solidFill>
                  <a:schemeClr val="accent2"/>
                </a:solidFill>
              </a:rPr>
              <a:t> </a:t>
            </a:r>
          </a:p>
        </p:txBody>
      </p:sp>
      <p:sp>
        <p:nvSpPr>
          <p:cNvPr id="44" name="Rounded Rectangle 43"/>
          <p:cNvSpPr/>
          <p:nvPr/>
        </p:nvSpPr>
        <p:spPr>
          <a:xfrm>
            <a:off x="748235" y="3433328"/>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45" name="Rounded Rectangle 44"/>
          <p:cNvSpPr/>
          <p:nvPr/>
        </p:nvSpPr>
        <p:spPr>
          <a:xfrm>
            <a:off x="2100364" y="4297424"/>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46" name="Rounded Rectangle 45"/>
          <p:cNvSpPr/>
          <p:nvPr/>
        </p:nvSpPr>
        <p:spPr>
          <a:xfrm>
            <a:off x="3556531" y="3433328"/>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47" name="Content Placeholder 6"/>
          <p:cNvSpPr>
            <a:spLocks noGrp="1"/>
          </p:cNvSpPr>
          <p:nvPr>
            <p:ph idx="1"/>
          </p:nvPr>
        </p:nvSpPr>
        <p:spPr>
          <a:xfrm>
            <a:off x="5690260" y="1338262"/>
            <a:ext cx="6238388" cy="4906963"/>
          </a:xfrm>
        </p:spPr>
        <p:txBody>
          <a:bodyPr/>
          <a:lstStyle/>
          <a:p>
            <a:pPr marL="0" indent="0">
              <a:buNone/>
            </a:pPr>
            <a:r>
              <a:rPr lang="en-US" dirty="0"/>
              <a:t>W+R &lt;= N: </a:t>
            </a:r>
          </a:p>
          <a:p>
            <a:r>
              <a:rPr lang="en-US" dirty="0"/>
              <a:t>No overlap of read, write quorum</a:t>
            </a:r>
          </a:p>
          <a:p>
            <a:r>
              <a:rPr lang="en-US" dirty="0"/>
              <a:t>No guarantees</a:t>
            </a:r>
          </a:p>
          <a:p>
            <a:endParaRPr lang="en-US" dirty="0"/>
          </a:p>
          <a:p>
            <a:pPr marL="0" indent="0">
              <a:buNone/>
            </a:pPr>
            <a:r>
              <a:rPr lang="en-US" dirty="0"/>
              <a:t>W = 2:</a:t>
            </a:r>
          </a:p>
          <a:p>
            <a:r>
              <a:rPr lang="en-US" dirty="0"/>
              <a:t>Can tolerate one node failure </a:t>
            </a:r>
            <a:br>
              <a:rPr lang="en-US" dirty="0"/>
            </a:br>
            <a:r>
              <a:rPr lang="en-US" dirty="0"/>
              <a:t>(reg. Write Durability)</a:t>
            </a:r>
          </a:p>
          <a:p>
            <a:endParaRPr lang="en-US" dirty="0"/>
          </a:p>
        </p:txBody>
      </p:sp>
      <p:sp>
        <p:nvSpPr>
          <p:cNvPr id="48" name="Lightning Bolt 47"/>
          <p:cNvSpPr/>
          <p:nvPr/>
        </p:nvSpPr>
        <p:spPr>
          <a:xfrm flipH="1">
            <a:off x="729332" y="3182958"/>
            <a:ext cx="808533" cy="857821"/>
          </a:xfrm>
          <a:prstGeom prst="lightningBol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Down Arrow 20"/>
          <p:cNvSpPr/>
          <p:nvPr/>
        </p:nvSpPr>
        <p:spPr>
          <a:xfrm rot="19565787">
            <a:off x="1722655" y="2570102"/>
            <a:ext cx="216024" cy="1539172"/>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ounded Rectangle 21"/>
          <p:cNvSpPr/>
          <p:nvPr/>
        </p:nvSpPr>
        <p:spPr>
          <a:xfrm>
            <a:off x="1886263" y="2967393"/>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spTree>
    <p:extLst>
      <p:ext uri="{BB962C8B-B14F-4D97-AF65-F5344CB8AC3E}">
        <p14:creationId xmlns:p14="http://schemas.microsoft.com/office/powerpoint/2010/main" val="2417756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W=N, R=1</a:t>
            </a:r>
          </a:p>
        </p:txBody>
      </p:sp>
      <p:sp>
        <p:nvSpPr>
          <p:cNvPr id="5" name="Slide Number Placeholder 4"/>
          <p:cNvSpPr>
            <a:spLocks noGrp="1"/>
          </p:cNvSpPr>
          <p:nvPr>
            <p:ph type="sldNum" sz="quarter" idx="12"/>
          </p:nvPr>
        </p:nvSpPr>
        <p:spPr/>
        <p:txBody>
          <a:bodyPr/>
          <a:lstStyle/>
          <a:p>
            <a:pPr>
              <a:defRPr/>
            </a:pPr>
            <a:fld id="{A0351DF1-59F7-4E4B-AD63-FB4610D25F10}" type="slidenum">
              <a:rPr lang="en-US" smtClean="0"/>
              <a:pPr>
                <a:defRPr/>
              </a:pPr>
              <a:t>46</a:t>
            </a:fld>
            <a:endParaRPr lang="en-US" dirty="0"/>
          </a:p>
        </p:txBody>
      </p:sp>
      <p:sp>
        <p:nvSpPr>
          <p:cNvPr id="23" name="Flowchart: Magnetic Disk 22"/>
          <p:cNvSpPr/>
          <p:nvPr/>
        </p:nvSpPr>
        <p:spPr>
          <a:xfrm>
            <a:off x="704219"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2056348" y="4052117"/>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Flowchart: Magnetic Disk 30"/>
          <p:cNvSpPr/>
          <p:nvPr/>
        </p:nvSpPr>
        <p:spPr>
          <a:xfrm>
            <a:off x="3512516"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 name="Rectangle 33"/>
          <p:cNvSpPr/>
          <p:nvPr/>
        </p:nvSpPr>
        <p:spPr>
          <a:xfrm>
            <a:off x="486511" y="2107901"/>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35" name="Down Arrow 34"/>
          <p:cNvSpPr/>
          <p:nvPr/>
        </p:nvSpPr>
        <p:spPr>
          <a:xfrm>
            <a:off x="992251" y="2611957"/>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Rounded Rectangle 35"/>
          <p:cNvSpPr/>
          <p:nvPr/>
        </p:nvSpPr>
        <p:spPr>
          <a:xfrm>
            <a:off x="188195" y="264026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37" name="Straight Connector 36"/>
          <p:cNvCxnSpPr>
            <a:stCxn id="23" idx="3"/>
            <a:endCxn id="25" idx="2"/>
          </p:cNvCxnSpPr>
          <p:nvPr/>
        </p:nvCxnSpPr>
        <p:spPr>
          <a:xfrm>
            <a:off x="1100264" y="3980109"/>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866682" y="4005424"/>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4"/>
          </p:cNvCxnSpPr>
          <p:nvPr/>
        </p:nvCxnSpPr>
        <p:spPr>
          <a:xfrm>
            <a:off x="1496307" y="3584065"/>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4151784" y="4893602"/>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41" name="Down Arrow 40"/>
          <p:cNvSpPr/>
          <p:nvPr/>
        </p:nvSpPr>
        <p:spPr>
          <a:xfrm rot="20009766">
            <a:off x="4317171" y="4061182"/>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ounded Rectangle 41"/>
          <p:cNvSpPr/>
          <p:nvPr/>
        </p:nvSpPr>
        <p:spPr>
          <a:xfrm>
            <a:off x="4560551" y="4167247"/>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a:t>
            </a:r>
            <a:r>
              <a:rPr lang="en-US" sz="1600" dirty="0">
                <a:solidFill>
                  <a:schemeClr val="accent2"/>
                </a:solidFill>
              </a:rPr>
              <a:t> </a:t>
            </a:r>
          </a:p>
        </p:txBody>
      </p:sp>
      <p:sp>
        <p:nvSpPr>
          <p:cNvPr id="46" name="Rounded Rectangle 45"/>
          <p:cNvSpPr/>
          <p:nvPr/>
        </p:nvSpPr>
        <p:spPr>
          <a:xfrm>
            <a:off x="3556531" y="3433328"/>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47" name="Content Placeholder 6"/>
          <p:cNvSpPr>
            <a:spLocks noGrp="1"/>
          </p:cNvSpPr>
          <p:nvPr>
            <p:ph idx="1"/>
          </p:nvPr>
        </p:nvSpPr>
        <p:spPr>
          <a:xfrm>
            <a:off x="5690260" y="1338262"/>
            <a:ext cx="6238388" cy="4906963"/>
          </a:xfrm>
        </p:spPr>
        <p:txBody>
          <a:bodyPr/>
          <a:lstStyle/>
          <a:p>
            <a:pPr marL="0" indent="0">
              <a:buNone/>
            </a:pPr>
            <a:r>
              <a:rPr lang="en-US" dirty="0"/>
              <a:t>W+R &gt; N: </a:t>
            </a:r>
          </a:p>
          <a:p>
            <a:r>
              <a:rPr lang="en-US" dirty="0"/>
              <a:t>Synchronous </a:t>
            </a:r>
            <a:r>
              <a:rPr lang="en-US" dirty="0" err="1"/>
              <a:t>repl</a:t>
            </a:r>
            <a:r>
              <a:rPr lang="en-US" dirty="0"/>
              <a:t>: </a:t>
            </a:r>
            <a:br>
              <a:rPr lang="en-US" dirty="0"/>
            </a:br>
            <a:r>
              <a:rPr lang="en-US" dirty="0"/>
              <a:t>Strong consistency guaranteed</a:t>
            </a:r>
          </a:p>
          <a:p>
            <a:r>
              <a:rPr lang="en-US" dirty="0"/>
              <a:t>Asynchronous:</a:t>
            </a:r>
            <a:br>
              <a:rPr lang="en-US" dirty="0"/>
            </a:br>
            <a:r>
              <a:rPr lang="en-US" dirty="0"/>
              <a:t>Cannot make timing assumptions</a:t>
            </a:r>
          </a:p>
          <a:p>
            <a:endParaRPr lang="en-US" dirty="0"/>
          </a:p>
          <a:p>
            <a:pPr marL="0" indent="0">
              <a:buNone/>
            </a:pPr>
            <a:r>
              <a:rPr lang="en-US" dirty="0"/>
              <a:t>W = N:</a:t>
            </a:r>
          </a:p>
          <a:p>
            <a:r>
              <a:rPr lang="en-US" dirty="0"/>
              <a:t>Can tolerate node failures</a:t>
            </a:r>
            <a:br>
              <a:rPr lang="en-US" dirty="0"/>
            </a:br>
            <a:r>
              <a:rPr lang="en-US" dirty="0"/>
              <a:t>(reg. Availability)</a:t>
            </a:r>
          </a:p>
          <a:p>
            <a:endParaRPr lang="en-US" dirty="0"/>
          </a:p>
          <a:p>
            <a:endParaRPr lang="en-US" dirty="0"/>
          </a:p>
        </p:txBody>
      </p:sp>
      <p:sp>
        <p:nvSpPr>
          <p:cNvPr id="21" name="Down Arrow 20"/>
          <p:cNvSpPr/>
          <p:nvPr/>
        </p:nvSpPr>
        <p:spPr>
          <a:xfrm rot="19565787">
            <a:off x="1722655" y="2570102"/>
            <a:ext cx="216024" cy="1539172"/>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2" name="Rounded Rectangle 21"/>
          <p:cNvSpPr/>
          <p:nvPr/>
        </p:nvSpPr>
        <p:spPr>
          <a:xfrm>
            <a:off x="1886263" y="2967393"/>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sp>
        <p:nvSpPr>
          <p:cNvPr id="24" name="Down Arrow 23"/>
          <p:cNvSpPr/>
          <p:nvPr/>
        </p:nvSpPr>
        <p:spPr>
          <a:xfrm rot="17605711">
            <a:off x="2521441" y="1889392"/>
            <a:ext cx="216024" cy="1844912"/>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6" name="Rounded Rectangle 25"/>
          <p:cNvSpPr/>
          <p:nvPr/>
        </p:nvSpPr>
        <p:spPr>
          <a:xfrm>
            <a:off x="2451911" y="231356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sp>
        <p:nvSpPr>
          <p:cNvPr id="27" name="Rounded Rectangle 26"/>
          <p:cNvSpPr/>
          <p:nvPr/>
        </p:nvSpPr>
        <p:spPr>
          <a:xfrm>
            <a:off x="2089000" y="4372656"/>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8" name="Rounded Rectangle 27"/>
          <p:cNvSpPr/>
          <p:nvPr/>
        </p:nvSpPr>
        <p:spPr>
          <a:xfrm>
            <a:off x="739380" y="3495832"/>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Tree>
    <p:extLst>
      <p:ext uri="{BB962C8B-B14F-4D97-AF65-F5344CB8AC3E}">
        <p14:creationId xmlns:p14="http://schemas.microsoft.com/office/powerpoint/2010/main" val="2034005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W=1, R=N</a:t>
            </a:r>
          </a:p>
        </p:txBody>
      </p:sp>
      <p:sp>
        <p:nvSpPr>
          <p:cNvPr id="5" name="Slide Number Placeholder 4"/>
          <p:cNvSpPr>
            <a:spLocks noGrp="1"/>
          </p:cNvSpPr>
          <p:nvPr>
            <p:ph type="sldNum" sz="quarter" idx="12"/>
          </p:nvPr>
        </p:nvSpPr>
        <p:spPr/>
        <p:txBody>
          <a:bodyPr/>
          <a:lstStyle/>
          <a:p>
            <a:pPr>
              <a:defRPr/>
            </a:pPr>
            <a:fld id="{A0351DF1-59F7-4E4B-AD63-FB4610D25F10}" type="slidenum">
              <a:rPr lang="en-US" smtClean="0"/>
              <a:pPr>
                <a:defRPr/>
              </a:pPr>
              <a:t>47</a:t>
            </a:fld>
            <a:endParaRPr lang="en-US" dirty="0"/>
          </a:p>
        </p:txBody>
      </p:sp>
      <p:sp>
        <p:nvSpPr>
          <p:cNvPr id="23" name="Flowchart: Magnetic Disk 22"/>
          <p:cNvSpPr/>
          <p:nvPr/>
        </p:nvSpPr>
        <p:spPr>
          <a:xfrm>
            <a:off x="704219"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lowchart: Magnetic Disk 24"/>
          <p:cNvSpPr/>
          <p:nvPr/>
        </p:nvSpPr>
        <p:spPr>
          <a:xfrm>
            <a:off x="2056348" y="4052117"/>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1" name="Flowchart: Magnetic Disk 30"/>
          <p:cNvSpPr/>
          <p:nvPr/>
        </p:nvSpPr>
        <p:spPr>
          <a:xfrm>
            <a:off x="3512516" y="3188021"/>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4" name="Rectangle 33"/>
          <p:cNvSpPr/>
          <p:nvPr/>
        </p:nvSpPr>
        <p:spPr>
          <a:xfrm>
            <a:off x="486511" y="2107901"/>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Process A</a:t>
            </a:r>
          </a:p>
        </p:txBody>
      </p:sp>
      <p:sp>
        <p:nvSpPr>
          <p:cNvPr id="35" name="Down Arrow 34"/>
          <p:cNvSpPr/>
          <p:nvPr/>
        </p:nvSpPr>
        <p:spPr>
          <a:xfrm>
            <a:off x="992251" y="2611957"/>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6" name="Rounded Rectangle 35"/>
          <p:cNvSpPr/>
          <p:nvPr/>
        </p:nvSpPr>
        <p:spPr>
          <a:xfrm>
            <a:off x="188195" y="2640266"/>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t>x </a:t>
            </a:r>
            <a:r>
              <a:rPr lang="en-US" sz="1600" dirty="0">
                <a:sym typeface="Wingdings" panose="05000000000000000000" pitchFamily="2" charset="2"/>
              </a:rPr>
              <a:t></a:t>
            </a:r>
            <a:r>
              <a:rPr lang="en-US" sz="1600" dirty="0"/>
              <a:t> 7 </a:t>
            </a:r>
          </a:p>
        </p:txBody>
      </p:sp>
      <p:cxnSp>
        <p:nvCxnSpPr>
          <p:cNvPr id="37" name="Straight Connector 36"/>
          <p:cNvCxnSpPr>
            <a:stCxn id="23" idx="3"/>
            <a:endCxn id="25" idx="2"/>
          </p:cNvCxnSpPr>
          <p:nvPr/>
        </p:nvCxnSpPr>
        <p:spPr>
          <a:xfrm>
            <a:off x="1100264" y="3980109"/>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2866682" y="4005424"/>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3" idx="4"/>
          </p:cNvCxnSpPr>
          <p:nvPr/>
        </p:nvCxnSpPr>
        <p:spPr>
          <a:xfrm>
            <a:off x="1496307" y="3584065"/>
            <a:ext cx="2000857"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1769572" y="5912857"/>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t>Process B</a:t>
            </a:r>
          </a:p>
        </p:txBody>
      </p:sp>
      <p:sp>
        <p:nvSpPr>
          <p:cNvPr id="41" name="Down Arrow 40"/>
          <p:cNvSpPr/>
          <p:nvPr/>
        </p:nvSpPr>
        <p:spPr>
          <a:xfrm rot="1990940">
            <a:off x="3355673" y="3938400"/>
            <a:ext cx="216024" cy="195493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2" name="Rounded Rectangle 41"/>
          <p:cNvSpPr/>
          <p:nvPr/>
        </p:nvSpPr>
        <p:spPr>
          <a:xfrm>
            <a:off x="3094780" y="5956340"/>
            <a:ext cx="704056" cy="28997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solidFill>
                  <a:schemeClr val="accent2"/>
                </a:solidFill>
              </a:rPr>
              <a:t>x </a:t>
            </a:r>
            <a:r>
              <a:rPr lang="en-US" sz="1600" dirty="0">
                <a:solidFill>
                  <a:schemeClr val="accent2"/>
                </a:solidFill>
                <a:sym typeface="Wingdings" panose="05000000000000000000" pitchFamily="2" charset="2"/>
              </a:rPr>
              <a:t>= ?</a:t>
            </a:r>
            <a:r>
              <a:rPr lang="en-US" sz="1600" dirty="0">
                <a:solidFill>
                  <a:schemeClr val="accent2"/>
                </a:solidFill>
              </a:rPr>
              <a:t> </a:t>
            </a:r>
          </a:p>
        </p:txBody>
      </p:sp>
      <p:sp>
        <p:nvSpPr>
          <p:cNvPr id="46" name="Rounded Rectangle 45"/>
          <p:cNvSpPr/>
          <p:nvPr/>
        </p:nvSpPr>
        <p:spPr>
          <a:xfrm>
            <a:off x="3556531" y="3433328"/>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47" name="Content Placeholder 6"/>
          <p:cNvSpPr>
            <a:spLocks noGrp="1"/>
          </p:cNvSpPr>
          <p:nvPr>
            <p:ph idx="1"/>
          </p:nvPr>
        </p:nvSpPr>
        <p:spPr>
          <a:xfrm>
            <a:off x="5690260" y="1130583"/>
            <a:ext cx="6238388" cy="4906963"/>
          </a:xfrm>
        </p:spPr>
        <p:txBody>
          <a:bodyPr/>
          <a:lstStyle/>
          <a:p>
            <a:pPr marL="0" indent="0">
              <a:buNone/>
            </a:pPr>
            <a:r>
              <a:rPr lang="en-US" dirty="0"/>
              <a:t>W+R &gt; N: </a:t>
            </a:r>
          </a:p>
          <a:p>
            <a:r>
              <a:rPr lang="en-US" dirty="0"/>
              <a:t>Synchronous </a:t>
            </a:r>
            <a:r>
              <a:rPr lang="en-US" dirty="0" err="1"/>
              <a:t>repl</a:t>
            </a:r>
            <a:r>
              <a:rPr lang="en-US" dirty="0"/>
              <a:t>: </a:t>
            </a:r>
            <a:br>
              <a:rPr lang="en-US" dirty="0"/>
            </a:br>
            <a:r>
              <a:rPr lang="en-US" dirty="0"/>
              <a:t>Strong consistency guaranteed</a:t>
            </a:r>
          </a:p>
          <a:p>
            <a:r>
              <a:rPr lang="en-US" dirty="0"/>
              <a:t>Asynchronous:</a:t>
            </a:r>
            <a:br>
              <a:rPr lang="en-US" dirty="0"/>
            </a:br>
            <a:r>
              <a:rPr lang="en-US" dirty="0"/>
              <a:t>Cannot make timing assumptions</a:t>
            </a:r>
          </a:p>
          <a:p>
            <a:pPr marL="0" indent="0">
              <a:buNone/>
            </a:pPr>
            <a:r>
              <a:rPr lang="en-US" dirty="0"/>
              <a:t>W &lt; (N+1)/2:</a:t>
            </a:r>
          </a:p>
          <a:p>
            <a:r>
              <a:rPr lang="en-US" dirty="0"/>
              <a:t>Conflicting writes possible</a:t>
            </a:r>
          </a:p>
          <a:p>
            <a:pPr marL="0" indent="0">
              <a:buNone/>
            </a:pPr>
            <a:r>
              <a:rPr lang="en-US" dirty="0"/>
              <a:t>W = 1:</a:t>
            </a:r>
          </a:p>
          <a:p>
            <a:r>
              <a:rPr lang="en-US" dirty="0"/>
              <a:t>Very fast write</a:t>
            </a:r>
          </a:p>
          <a:p>
            <a:r>
              <a:rPr lang="en-US" dirty="0"/>
              <a:t>No durability guarantees</a:t>
            </a:r>
          </a:p>
          <a:p>
            <a:endParaRPr lang="en-US" dirty="0"/>
          </a:p>
          <a:p>
            <a:endParaRPr lang="en-US" dirty="0"/>
          </a:p>
        </p:txBody>
      </p:sp>
      <p:sp>
        <p:nvSpPr>
          <p:cNvPr id="27" name="Rounded Rectangle 26"/>
          <p:cNvSpPr/>
          <p:nvPr/>
        </p:nvSpPr>
        <p:spPr>
          <a:xfrm>
            <a:off x="2089000" y="4372656"/>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t>x = 5</a:t>
            </a:r>
          </a:p>
        </p:txBody>
      </p:sp>
      <p:sp>
        <p:nvSpPr>
          <p:cNvPr id="28" name="Rounded Rectangle 27"/>
          <p:cNvSpPr/>
          <p:nvPr/>
        </p:nvSpPr>
        <p:spPr>
          <a:xfrm>
            <a:off x="739380" y="3495832"/>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800" dirty="0"/>
              <a:t>x = 7</a:t>
            </a:r>
          </a:p>
        </p:txBody>
      </p:sp>
      <p:sp>
        <p:nvSpPr>
          <p:cNvPr id="29" name="Down Arrow 28"/>
          <p:cNvSpPr/>
          <p:nvPr/>
        </p:nvSpPr>
        <p:spPr>
          <a:xfrm>
            <a:off x="2332495" y="4909632"/>
            <a:ext cx="216024" cy="792088"/>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Down Arrow 29"/>
          <p:cNvSpPr/>
          <p:nvPr/>
        </p:nvSpPr>
        <p:spPr>
          <a:xfrm rot="20009766">
            <a:off x="1299941" y="3998312"/>
            <a:ext cx="216024" cy="181597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9764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set R and W?</a:t>
            </a:r>
          </a:p>
        </p:txBody>
      </p:sp>
      <p:sp>
        <p:nvSpPr>
          <p:cNvPr id="3" name="Content Placeholder 2"/>
          <p:cNvSpPr>
            <a:spLocks noGrp="1"/>
          </p:cNvSpPr>
          <p:nvPr>
            <p:ph idx="1"/>
          </p:nvPr>
        </p:nvSpPr>
        <p:spPr>
          <a:xfrm>
            <a:off x="479376" y="1393031"/>
            <a:ext cx="11233248" cy="4525963"/>
          </a:xfrm>
        </p:spPr>
        <p:txBody>
          <a:bodyPr>
            <a:normAutofit/>
          </a:bodyPr>
          <a:lstStyle/>
          <a:p>
            <a:r>
              <a:rPr lang="en-US" dirty="0"/>
              <a:t>R = 1 or W = 1 provides the fastest response</a:t>
            </a:r>
          </a:p>
          <a:p>
            <a:r>
              <a:rPr lang="en-US" dirty="0"/>
              <a:t>R = N or W = N provides the slowest response</a:t>
            </a:r>
          </a:p>
          <a:p>
            <a:r>
              <a:rPr lang="en-US" dirty="0"/>
              <a:t>Sacrifice consistency for faster response-time by tuning R and W parameters</a:t>
            </a:r>
          </a:p>
          <a:p>
            <a:pPr lvl="1"/>
            <a:r>
              <a:rPr lang="en-US" dirty="0"/>
              <a:t>If read(write)-optimized, set R(W) = 1</a:t>
            </a:r>
          </a:p>
          <a:p>
            <a:r>
              <a:rPr lang="en-US" dirty="0"/>
              <a:t>R + W &gt; N</a:t>
            </a:r>
          </a:p>
          <a:p>
            <a:pPr lvl="1"/>
            <a:r>
              <a:rPr lang="en-US" dirty="0"/>
              <a:t>Strong consistency – at least one server overlaps</a:t>
            </a:r>
          </a:p>
          <a:p>
            <a:pPr lvl="1"/>
            <a:r>
              <a:rPr lang="en-US" b="1" dirty="0"/>
              <a:t>(Assuming synchronous replication!)</a:t>
            </a:r>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48</a:t>
            </a:fld>
            <a:endParaRPr lang="en-US" dirty="0"/>
          </a:p>
        </p:txBody>
      </p:sp>
    </p:spTree>
    <p:extLst>
      <p:ext uri="{BB962C8B-B14F-4D97-AF65-F5344CB8AC3E}">
        <p14:creationId xmlns:p14="http://schemas.microsoft.com/office/powerpoint/2010/main" val="34908304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Strict quorum does NOT imply </a:t>
            </a:r>
            <a:r>
              <a:rPr lang="en-US" dirty="0" err="1"/>
              <a:t>linearizability</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49</a:t>
            </a:fld>
            <a:endParaRPr lang="en-US"/>
          </a:p>
        </p:txBody>
      </p:sp>
      <p:pic>
        <p:nvPicPr>
          <p:cNvPr id="5" name="Picture 4"/>
          <p:cNvPicPr>
            <a:picLocks noChangeAspect="1"/>
          </p:cNvPicPr>
          <p:nvPr/>
        </p:nvPicPr>
        <p:blipFill>
          <a:blip r:embed="rId3"/>
          <a:stretch>
            <a:fillRect/>
          </a:stretch>
        </p:blipFill>
        <p:spPr>
          <a:xfrm>
            <a:off x="839416" y="1066800"/>
            <a:ext cx="10128448" cy="5633949"/>
          </a:xfrm>
          <a:prstGeom prst="rect">
            <a:avLst/>
          </a:prstGeom>
        </p:spPr>
      </p:pic>
      <p:sp>
        <p:nvSpPr>
          <p:cNvPr id="6" name="Rectangle 5"/>
          <p:cNvSpPr/>
          <p:nvPr/>
        </p:nvSpPr>
        <p:spPr>
          <a:xfrm>
            <a:off x="8443977" y="6457890"/>
            <a:ext cx="3138423" cy="400110"/>
          </a:xfrm>
          <a:prstGeom prst="rect">
            <a:avLst/>
          </a:prstGeom>
        </p:spPr>
        <p:txBody>
          <a:bodyPr wrap="none">
            <a:spAutoFit/>
          </a:bodyPr>
          <a:lstStyle/>
          <a:p>
            <a:r>
              <a:rPr lang="en-US" sz="2000" dirty="0"/>
              <a:t>[Source: Martin </a:t>
            </a:r>
            <a:r>
              <a:rPr lang="en-US" sz="2000" dirty="0" err="1"/>
              <a:t>Kleppmann</a:t>
            </a:r>
            <a:r>
              <a:rPr lang="en-US" sz="2000" dirty="0"/>
              <a:t>]</a:t>
            </a:r>
          </a:p>
        </p:txBody>
      </p:sp>
    </p:spTree>
    <p:extLst>
      <p:ext uri="{BB962C8B-B14F-4D97-AF65-F5344CB8AC3E}">
        <p14:creationId xmlns:p14="http://schemas.microsoft.com/office/powerpoint/2010/main" val="1222611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23592" y="270782"/>
            <a:ext cx="7488832" cy="677108"/>
          </a:xfrm>
          <a:prstGeom prst="rect">
            <a:avLst/>
          </a:prstGeom>
        </p:spPr>
        <p:txBody>
          <a:bodyPr vert="horz" wrap="square" lIns="0" tIns="0" rIns="0" bIns="0" numCol="1" rtlCol="0" anchor="b" anchorCtr="0" compatLnSpc="1">
            <a:prstTxWarp prst="textNoShape">
              <a:avLst/>
            </a:prstTxWarp>
            <a:spAutoFit/>
          </a:bodyPr>
          <a:lstStyle/>
          <a:p>
            <a:pPr marL="11206">
              <a:tabLst>
                <a:tab pos="1581234" algn="l"/>
              </a:tabLst>
            </a:pPr>
            <a:r>
              <a:rPr dirty="0"/>
              <a:t>Shared	Disk</a:t>
            </a:r>
          </a:p>
        </p:txBody>
      </p:sp>
      <p:sp>
        <p:nvSpPr>
          <p:cNvPr id="3" name="object 3"/>
          <p:cNvSpPr txBox="1">
            <a:spLocks noGrp="1"/>
          </p:cNvSpPr>
          <p:nvPr>
            <p:ph type="body" idx="1"/>
          </p:nvPr>
        </p:nvSpPr>
        <p:spPr>
          <a:xfrm>
            <a:off x="0" y="1075766"/>
            <a:ext cx="12192000" cy="5663089"/>
          </a:xfrm>
          <a:prstGeom prst="rect">
            <a:avLst/>
          </a:prstGeom>
        </p:spPr>
        <p:txBody>
          <a:bodyPr vert="horz" wrap="square" lIns="0" tIns="0" rIns="0" bIns="0" numCol="1" rtlCol="0" anchor="t" anchorCtr="0" compatLnSpc="1">
            <a:prstTxWarp prst="textNoShape">
              <a:avLst/>
            </a:prstTxWarp>
            <a:spAutoFit/>
          </a:bodyPr>
          <a:lstStyle/>
          <a:p>
            <a:pPr marL="391666" indent="-302575">
              <a:tabLst>
                <a:tab pos="391666" algn="l"/>
                <a:tab pos="392227" algn="l"/>
              </a:tabLst>
            </a:pPr>
            <a:r>
              <a:rPr lang="en-US" dirty="0"/>
              <a:t>All nodes access the same disks</a:t>
            </a:r>
          </a:p>
          <a:p>
            <a:pPr marL="791716" lvl="1" indent="-302575">
              <a:tabLst>
                <a:tab pos="391666" algn="l"/>
                <a:tab pos="392227" algn="l"/>
              </a:tabLst>
            </a:pPr>
            <a:r>
              <a:rPr lang="en-US" dirty="0"/>
              <a:t>Found in the largest "single-box" (non-cluster)  multiprocessors</a:t>
            </a:r>
          </a:p>
          <a:p>
            <a:pPr marL="391666" indent="-302575">
              <a:tabLst>
                <a:tab pos="391666" algn="l"/>
                <a:tab pos="392227" algn="l"/>
              </a:tabLst>
            </a:pPr>
            <a:endParaRPr lang="en-US" dirty="0"/>
          </a:p>
          <a:p>
            <a:pPr marL="391666" indent="-302575">
              <a:tabLst>
                <a:tab pos="391666" algn="l"/>
                <a:tab pos="392227" algn="l"/>
              </a:tabLst>
            </a:pPr>
            <a:r>
              <a:rPr lang="en-US" dirty="0"/>
              <a:t>Traditionally: Hard to scale past a certain point</a:t>
            </a:r>
          </a:p>
          <a:p>
            <a:pPr marL="791716" lvl="1" indent="-302575">
              <a:tabLst>
                <a:tab pos="391666" algn="l"/>
                <a:tab pos="392227" algn="l"/>
              </a:tabLst>
            </a:pPr>
            <a:r>
              <a:rPr lang="en-US" dirty="0"/>
              <a:t>Contention on storage bandwidth</a:t>
            </a:r>
          </a:p>
          <a:p>
            <a:pPr marL="791716" lvl="1" indent="-302575">
              <a:tabLst>
                <a:tab pos="391666" algn="l"/>
                <a:tab pos="392227" algn="l"/>
              </a:tabLst>
            </a:pPr>
            <a:r>
              <a:rPr lang="en-US" dirty="0"/>
              <a:t>Existing deployments typically have &lt; 10  machines</a:t>
            </a:r>
          </a:p>
          <a:p>
            <a:pPr marL="391666" indent="-302575">
              <a:tabLst>
                <a:tab pos="391666" algn="l"/>
                <a:tab pos="392227" algn="l"/>
              </a:tabLst>
            </a:pPr>
            <a:endParaRPr lang="en-US" dirty="0"/>
          </a:p>
          <a:p>
            <a:pPr marL="391666" indent="-302575">
              <a:tabLst>
                <a:tab pos="391666" algn="l"/>
                <a:tab pos="392227" algn="l"/>
              </a:tabLst>
            </a:pPr>
            <a:r>
              <a:rPr lang="en-US" b="1" dirty="0"/>
              <a:t>New incarnation:</a:t>
            </a:r>
            <a:r>
              <a:rPr lang="en-US" dirty="0"/>
              <a:t> Running over Amazon S3 / </a:t>
            </a:r>
            <a:r>
              <a:rPr lang="en-US" dirty="0" err="1"/>
              <a:t>your_cloud_service</a:t>
            </a:r>
            <a:endParaRPr lang="en-US" dirty="0"/>
          </a:p>
          <a:p>
            <a:pPr marL="791716" lvl="1" indent="-302575">
              <a:tabLst>
                <a:tab pos="391666" algn="l"/>
                <a:tab pos="392227" algn="l"/>
              </a:tabLst>
            </a:pPr>
            <a:r>
              <a:rPr lang="en-US" dirty="0"/>
              <a:t>Arbitrary </a:t>
            </a:r>
            <a:r>
              <a:rPr lang="en-US" dirty="0" err="1"/>
              <a:t>scaleout</a:t>
            </a:r>
            <a:r>
              <a:rPr lang="en-US" dirty="0"/>
              <a:t> (Reasons: </a:t>
            </a:r>
            <a:r>
              <a:rPr lang="en-US" b="1" dirty="0"/>
              <a:t>S3 has A LOT of disks</a:t>
            </a:r>
            <a:r>
              <a:rPr lang="en-US" dirty="0"/>
              <a:t>, </a:t>
            </a:r>
            <a:r>
              <a:rPr lang="en-US" b="1" dirty="0"/>
              <a:t>Executors are stateless</a:t>
            </a:r>
            <a:r>
              <a:rPr lang="en-US" dirty="0"/>
              <a:t>)</a:t>
            </a:r>
          </a:p>
          <a:p>
            <a:pPr marL="791716" lvl="1" indent="-302575">
              <a:tabLst>
                <a:tab pos="391666" algn="l"/>
                <a:tab pos="392227" algn="l"/>
              </a:tabLst>
            </a:pPr>
            <a:r>
              <a:rPr lang="en-US" dirty="0"/>
              <a:t>Single-node performance low</a:t>
            </a:r>
          </a:p>
          <a:p>
            <a:pPr marL="391666" indent="-302575">
              <a:tabLst>
                <a:tab pos="391666" algn="l"/>
                <a:tab pos="392227" algn="l"/>
              </a:tabLst>
            </a:pPr>
            <a:endParaRPr dirty="0"/>
          </a:p>
        </p:txBody>
      </p:sp>
      <p:sp>
        <p:nvSpPr>
          <p:cNvPr id="4" name="object 4"/>
          <p:cNvSpPr txBox="1"/>
          <p:nvPr/>
        </p:nvSpPr>
        <p:spPr>
          <a:xfrm>
            <a:off x="8040216" y="6021288"/>
            <a:ext cx="4008904" cy="543226"/>
          </a:xfrm>
          <a:prstGeom prst="rect">
            <a:avLst/>
          </a:prstGeom>
        </p:spPr>
        <p:txBody>
          <a:bodyPr vert="horz" wrap="square" lIns="0" tIns="0" rIns="0" bIns="0" rtlCol="0">
            <a:spAutoFit/>
          </a:bodyPr>
          <a:lstStyle/>
          <a:p>
            <a:pPr marL="11206" algn="r"/>
            <a:r>
              <a:rPr lang="en-US" sz="1765" dirty="0">
                <a:latin typeface="Arial"/>
                <a:cs typeface="Arial"/>
              </a:rPr>
              <a:t>Source</a:t>
            </a:r>
            <a:r>
              <a:rPr sz="1765" dirty="0">
                <a:latin typeface="Arial"/>
                <a:cs typeface="Arial"/>
              </a:rPr>
              <a:t>: </a:t>
            </a:r>
            <a:br>
              <a:rPr lang="en-US" sz="1765" dirty="0">
                <a:latin typeface="Arial"/>
                <a:cs typeface="Arial"/>
              </a:rPr>
            </a:br>
            <a:r>
              <a:rPr sz="1765" dirty="0" err="1">
                <a:latin typeface="Arial"/>
                <a:cs typeface="Arial"/>
              </a:rPr>
              <a:t>Greenplum</a:t>
            </a:r>
            <a:r>
              <a:rPr sz="1765" dirty="0">
                <a:latin typeface="Arial"/>
                <a:cs typeface="Arial"/>
              </a:rPr>
              <a:t> Database</a:t>
            </a:r>
            <a:r>
              <a:rPr sz="1765" spc="-93" dirty="0">
                <a:latin typeface="Arial"/>
                <a:cs typeface="Arial"/>
              </a:rPr>
              <a:t> </a:t>
            </a:r>
            <a:r>
              <a:rPr sz="1765" dirty="0">
                <a:latin typeface="Arial"/>
                <a:cs typeface="Arial"/>
              </a:rPr>
              <a:t>Whitepaper</a:t>
            </a:r>
          </a:p>
        </p:txBody>
      </p:sp>
      <p:sp>
        <p:nvSpPr>
          <p:cNvPr id="5" name="object 3"/>
          <p:cNvSpPr/>
          <p:nvPr/>
        </p:nvSpPr>
        <p:spPr>
          <a:xfrm>
            <a:off x="8928543" y="947889"/>
            <a:ext cx="2784081" cy="3580535"/>
          </a:xfrm>
          <a:prstGeom prst="rect">
            <a:avLst/>
          </a:prstGeom>
          <a:blipFill>
            <a:blip r:embed="rId3" cstate="print"/>
            <a:srcRect/>
            <a:stretch>
              <a:fillRect l="-76841" t="-10033" r="-157489" b="1"/>
            </a:stretch>
          </a:blipFill>
        </p:spPr>
        <p:txBody>
          <a:bodyPr wrap="square" lIns="0" tIns="0" rIns="0" bIns="0" rtlCol="0"/>
          <a:lstStyle/>
          <a:p>
            <a:endParaRPr sz="3177"/>
          </a:p>
        </p:txBody>
      </p:sp>
      <p:sp>
        <p:nvSpPr>
          <p:cNvPr id="6" name="object 8"/>
          <p:cNvSpPr txBox="1"/>
          <p:nvPr/>
        </p:nvSpPr>
        <p:spPr>
          <a:xfrm>
            <a:off x="8799297" y="4371821"/>
            <a:ext cx="2913327" cy="282430"/>
          </a:xfrm>
          <a:prstGeom prst="rect">
            <a:avLst/>
          </a:prstGeom>
          <a:ln w="9524">
            <a:noFill/>
          </a:ln>
        </p:spPr>
        <p:txBody>
          <a:bodyPr vert="horz" wrap="square" lIns="0" tIns="35859" rIns="0" bIns="0" rtlCol="0">
            <a:spAutoFit/>
          </a:bodyPr>
          <a:lstStyle/>
          <a:p>
            <a:pPr marL="76204">
              <a:spcBef>
                <a:spcPts val="282"/>
              </a:spcBef>
            </a:pPr>
            <a:r>
              <a:rPr lang="en-US" sz="1600" dirty="0">
                <a:latin typeface="Arial"/>
                <a:cs typeface="Arial"/>
              </a:rPr>
              <a:t>(</a:t>
            </a:r>
            <a:r>
              <a:rPr sz="1600" dirty="0">
                <a:latin typeface="Arial"/>
                <a:cs typeface="Arial"/>
              </a:rPr>
              <a:t>SAN</a:t>
            </a:r>
            <a:r>
              <a:rPr lang="en-US" sz="1600" dirty="0">
                <a:latin typeface="Arial"/>
                <a:cs typeface="Arial"/>
              </a:rPr>
              <a:t>: </a:t>
            </a:r>
            <a:r>
              <a:rPr sz="1600" dirty="0">
                <a:latin typeface="Arial"/>
                <a:cs typeface="Arial"/>
              </a:rPr>
              <a:t>“Storage Area</a:t>
            </a:r>
            <a:r>
              <a:rPr sz="1600" spc="-207" dirty="0">
                <a:latin typeface="Arial"/>
                <a:cs typeface="Arial"/>
              </a:rPr>
              <a:t> </a:t>
            </a:r>
            <a:r>
              <a:rPr sz="1600" dirty="0">
                <a:latin typeface="Arial"/>
                <a:cs typeface="Arial"/>
              </a:rPr>
              <a:t>Network”</a:t>
            </a:r>
            <a:r>
              <a:rPr lang="en-US" sz="1600" dirty="0">
                <a:latin typeface="Arial"/>
                <a:cs typeface="Arial"/>
              </a:rPr>
              <a:t>)</a:t>
            </a:r>
            <a:endParaRPr sz="1600" dirty="0">
              <a:latin typeface="Arial"/>
              <a:cs typeface="Arial"/>
            </a:endParaRPr>
          </a:p>
        </p:txBody>
      </p:sp>
      <p:sp>
        <p:nvSpPr>
          <p:cNvPr id="7" name="Slide Number Placeholder 6"/>
          <p:cNvSpPr>
            <a:spLocks noGrp="1"/>
          </p:cNvSpPr>
          <p:nvPr>
            <p:ph type="sldNum" sz="quarter" idx="12"/>
          </p:nvPr>
        </p:nvSpPr>
        <p:spPr/>
        <p:txBody>
          <a:bodyPr/>
          <a:lstStyle/>
          <a:p>
            <a:fld id="{35B54189-C436-47D0-AC37-8484B13A8E13}" type="slidenum">
              <a:rPr lang="en-US" smtClean="0"/>
              <a:pPr/>
              <a:t>5</a:t>
            </a:fld>
            <a:endParaRPr lang="en-US"/>
          </a:p>
        </p:txBody>
      </p:sp>
    </p:spTree>
    <p:extLst>
      <p:ext uri="{BB962C8B-B14F-4D97-AF65-F5344CB8AC3E}">
        <p14:creationId xmlns:p14="http://schemas.microsoft.com/office/powerpoint/2010/main" val="3787092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B54189-C436-47D0-AC37-8484B13A8E13}" type="slidenum">
              <a:rPr lang="en-US" smtClean="0"/>
              <a:pPr/>
              <a:t>50</a:t>
            </a:fld>
            <a:endParaRPr lang="en-US"/>
          </a:p>
        </p:txBody>
      </p:sp>
      <p:pic>
        <p:nvPicPr>
          <p:cNvPr id="5" name="Picture 4"/>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7316119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Replicated Consistency</a:t>
            </a:r>
            <a:br>
              <a:rPr lang="en-US" dirty="0"/>
            </a:br>
            <a:r>
              <a:rPr lang="en-US" dirty="0"/>
              <a:t>(Explained Through Football)</a:t>
            </a:r>
          </a:p>
        </p:txBody>
      </p:sp>
      <p:sp>
        <p:nvSpPr>
          <p:cNvPr id="4" name="Subtitle 2"/>
          <p:cNvSpPr txBox="1">
            <a:spLocks/>
          </p:cNvSpPr>
          <p:nvPr/>
        </p:nvSpPr>
        <p:spPr>
          <a:xfrm>
            <a:off x="-6263" y="5969470"/>
            <a:ext cx="3922280" cy="88853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t>Concept and Slides adapted from Doug Terry</a:t>
            </a:r>
          </a:p>
        </p:txBody>
      </p:sp>
    </p:spTree>
    <p:extLst>
      <p:ext uri="{BB962C8B-B14F-4D97-AF65-F5344CB8AC3E}">
        <p14:creationId xmlns:p14="http://schemas.microsoft.com/office/powerpoint/2010/main" val="2591837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1325562"/>
          </a:xfrm>
        </p:spPr>
        <p:txBody>
          <a:bodyPr/>
          <a:lstStyle/>
          <a:p>
            <a:pPr algn="ctr"/>
            <a:r>
              <a:rPr lang="en-US" dirty="0"/>
              <a:t>Data Replication in the Cloud</a:t>
            </a:r>
          </a:p>
        </p:txBody>
      </p:sp>
      <p:sp>
        <p:nvSpPr>
          <p:cNvPr id="3" name="Content Placeholder 2"/>
          <p:cNvSpPr>
            <a:spLocks noGrp="1"/>
          </p:cNvSpPr>
          <p:nvPr>
            <p:ph idx="1"/>
          </p:nvPr>
        </p:nvSpPr>
        <p:spPr>
          <a:xfrm>
            <a:off x="1528175" y="2362200"/>
            <a:ext cx="9118948" cy="2133600"/>
          </a:xfrm>
        </p:spPr>
        <p:txBody>
          <a:bodyPr>
            <a:normAutofit/>
          </a:bodyPr>
          <a:lstStyle/>
          <a:p>
            <a:pPr marL="0" indent="0" algn="ctr">
              <a:buNone/>
            </a:pPr>
            <a:r>
              <a:rPr lang="en-US" sz="4400" u="sng" dirty="0">
                <a:solidFill>
                  <a:schemeClr val="tx2"/>
                </a:solidFill>
              </a:rPr>
              <a:t>Question</a:t>
            </a:r>
            <a:r>
              <a:rPr lang="en-US" sz="4400" dirty="0">
                <a:solidFill>
                  <a:schemeClr val="tx2"/>
                </a:solidFill>
              </a:rPr>
              <a:t>: </a:t>
            </a:r>
            <a:br>
              <a:rPr lang="en-US" sz="4400" dirty="0">
                <a:solidFill>
                  <a:schemeClr val="tx2"/>
                </a:solidFill>
              </a:rPr>
            </a:br>
            <a:r>
              <a:rPr lang="en-US" sz="4400" dirty="0">
                <a:solidFill>
                  <a:schemeClr val="tx2"/>
                </a:solidFill>
              </a:rPr>
              <a:t>What consistency choices should cloud storage systems offer applications?</a:t>
            </a:r>
          </a:p>
        </p:txBody>
      </p:sp>
      <p:sp>
        <p:nvSpPr>
          <p:cNvPr id="4" name="Slide Number Placeholder 3"/>
          <p:cNvSpPr>
            <a:spLocks noGrp="1"/>
          </p:cNvSpPr>
          <p:nvPr>
            <p:ph type="sldNum" sz="quarter" idx="12"/>
          </p:nvPr>
        </p:nvSpPr>
        <p:spPr/>
        <p:txBody>
          <a:bodyPr/>
          <a:lstStyle/>
          <a:p>
            <a:fld id="{38D295AD-E506-4B33-88AB-4A966B830890}" type="slidenum">
              <a:rPr lang="en-US" smtClean="0"/>
              <a:t>52</a:t>
            </a:fld>
            <a:endParaRPr lang="en-US"/>
          </a:p>
        </p:txBody>
      </p:sp>
    </p:spTree>
    <p:extLst>
      <p:ext uri="{BB962C8B-B14F-4D97-AF65-F5344CB8AC3E}">
        <p14:creationId xmlns:p14="http://schemas.microsoft.com/office/powerpoint/2010/main" val="37505599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00175" y="0"/>
            <a:ext cx="6091825" cy="616280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37785" y="15205"/>
            <a:ext cx="5128362" cy="1325563"/>
          </a:xfrm>
        </p:spPr>
        <p:txBody>
          <a:bodyPr>
            <a:normAutofit fontScale="90000"/>
          </a:bodyPr>
          <a:lstStyle/>
          <a:p>
            <a:r>
              <a:rPr lang="en-US" b="1" dirty="0"/>
              <a:t>Strong Consistency (1)</a:t>
            </a:r>
          </a:p>
        </p:txBody>
      </p:sp>
      <p:sp>
        <p:nvSpPr>
          <p:cNvPr id="4" name="Title 1"/>
          <p:cNvSpPr txBox="1">
            <a:spLocks/>
          </p:cNvSpPr>
          <p:nvPr/>
        </p:nvSpPr>
        <p:spPr>
          <a:xfrm>
            <a:off x="6347959" y="365124"/>
            <a:ext cx="584404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rPr>
              <a:t>Eventual Consistency (0)</a:t>
            </a:r>
          </a:p>
        </p:txBody>
      </p:sp>
      <p:sp>
        <p:nvSpPr>
          <p:cNvPr id="7" name="Rectangle 6"/>
          <p:cNvSpPr/>
          <p:nvPr/>
        </p:nvSpPr>
        <p:spPr>
          <a:xfrm>
            <a:off x="7931425" y="1572705"/>
            <a:ext cx="2703444" cy="707886"/>
          </a:xfrm>
          <a:prstGeom prst="rect">
            <a:avLst/>
          </a:prstGeom>
        </p:spPr>
        <p:txBody>
          <a:bodyPr wrap="square">
            <a:spAutoFit/>
          </a:bodyPr>
          <a:lstStyle/>
          <a:p>
            <a:pPr algn="ctr"/>
            <a:r>
              <a:rPr lang="en-US" sz="4000" dirty="0">
                <a:solidFill>
                  <a:schemeClr val="bg1"/>
                </a:solidFill>
              </a:rPr>
              <a:t>Amazon S3 </a:t>
            </a:r>
          </a:p>
        </p:txBody>
      </p:sp>
      <p:sp>
        <p:nvSpPr>
          <p:cNvPr id="8" name="Rectangle 7"/>
          <p:cNvSpPr/>
          <p:nvPr/>
        </p:nvSpPr>
        <p:spPr>
          <a:xfrm>
            <a:off x="7017026" y="2539991"/>
            <a:ext cx="4532243" cy="707886"/>
          </a:xfrm>
          <a:prstGeom prst="rect">
            <a:avLst/>
          </a:prstGeom>
        </p:spPr>
        <p:txBody>
          <a:bodyPr wrap="square">
            <a:spAutoFit/>
          </a:bodyPr>
          <a:lstStyle/>
          <a:p>
            <a:pPr algn="ctr"/>
            <a:r>
              <a:rPr lang="en-US" sz="4000" dirty="0">
                <a:solidFill>
                  <a:schemeClr val="bg1"/>
                </a:solidFill>
              </a:rPr>
              <a:t>Amazon Simple DB </a:t>
            </a:r>
          </a:p>
        </p:txBody>
      </p:sp>
      <p:sp>
        <p:nvSpPr>
          <p:cNvPr id="9" name="Rectangle 8"/>
          <p:cNvSpPr/>
          <p:nvPr/>
        </p:nvSpPr>
        <p:spPr>
          <a:xfrm>
            <a:off x="7567082" y="3507277"/>
            <a:ext cx="3432131" cy="707886"/>
          </a:xfrm>
          <a:prstGeom prst="rect">
            <a:avLst/>
          </a:prstGeom>
        </p:spPr>
        <p:txBody>
          <a:bodyPr wrap="square">
            <a:spAutoFit/>
          </a:bodyPr>
          <a:lstStyle/>
          <a:p>
            <a:pPr algn="ctr"/>
            <a:r>
              <a:rPr lang="en-US" sz="4000" dirty="0">
                <a:solidFill>
                  <a:schemeClr val="bg1"/>
                </a:solidFill>
              </a:rPr>
              <a:t>Yahoo! PNUTS</a:t>
            </a:r>
          </a:p>
        </p:txBody>
      </p:sp>
      <p:sp>
        <p:nvSpPr>
          <p:cNvPr id="10" name="Rectangle 9"/>
          <p:cNvSpPr/>
          <p:nvPr/>
        </p:nvSpPr>
        <p:spPr>
          <a:xfrm>
            <a:off x="7567082" y="4474564"/>
            <a:ext cx="3432131" cy="707886"/>
          </a:xfrm>
          <a:prstGeom prst="rect">
            <a:avLst/>
          </a:prstGeom>
        </p:spPr>
        <p:txBody>
          <a:bodyPr wrap="square">
            <a:spAutoFit/>
          </a:bodyPr>
          <a:lstStyle/>
          <a:p>
            <a:pPr algn="ctr"/>
            <a:r>
              <a:rPr lang="en-US" sz="4000" dirty="0">
                <a:solidFill>
                  <a:schemeClr val="bg1"/>
                </a:solidFill>
              </a:rPr>
              <a:t>Cassandra</a:t>
            </a:r>
          </a:p>
        </p:txBody>
      </p:sp>
      <p:sp>
        <p:nvSpPr>
          <p:cNvPr id="11" name="Rectangle 10"/>
          <p:cNvSpPr/>
          <p:nvPr/>
        </p:nvSpPr>
        <p:spPr>
          <a:xfrm>
            <a:off x="637784" y="2188258"/>
            <a:ext cx="5168026" cy="707886"/>
          </a:xfrm>
          <a:prstGeom prst="rect">
            <a:avLst/>
          </a:prstGeom>
        </p:spPr>
        <p:txBody>
          <a:bodyPr wrap="square">
            <a:spAutoFit/>
          </a:bodyPr>
          <a:lstStyle/>
          <a:p>
            <a:pPr algn="ctr"/>
            <a:r>
              <a:rPr lang="en-US" sz="4000" dirty="0"/>
              <a:t>Windows Azure Storage</a:t>
            </a:r>
          </a:p>
        </p:txBody>
      </p:sp>
      <p:sp>
        <p:nvSpPr>
          <p:cNvPr id="12" name="Rectangle 11"/>
          <p:cNvSpPr/>
          <p:nvPr/>
        </p:nvSpPr>
        <p:spPr>
          <a:xfrm>
            <a:off x="637783" y="3136612"/>
            <a:ext cx="5082436" cy="707886"/>
          </a:xfrm>
          <a:prstGeom prst="rect">
            <a:avLst/>
          </a:prstGeom>
        </p:spPr>
        <p:txBody>
          <a:bodyPr wrap="square">
            <a:spAutoFit/>
          </a:bodyPr>
          <a:lstStyle/>
          <a:p>
            <a:pPr algn="ctr"/>
            <a:r>
              <a:rPr lang="en-US" sz="4000" dirty="0"/>
              <a:t>Google App Engine</a:t>
            </a:r>
          </a:p>
        </p:txBody>
      </p:sp>
      <p:sp>
        <p:nvSpPr>
          <p:cNvPr id="14" name="Rectangle 13"/>
          <p:cNvSpPr/>
          <p:nvPr/>
        </p:nvSpPr>
        <p:spPr>
          <a:xfrm>
            <a:off x="0" y="6220054"/>
            <a:ext cx="12192000" cy="646331"/>
          </a:xfrm>
          <a:prstGeom prst="rect">
            <a:avLst/>
          </a:prstGeom>
        </p:spPr>
        <p:txBody>
          <a:bodyPr wrap="square">
            <a:spAutoFit/>
          </a:bodyPr>
          <a:lstStyle/>
          <a:p>
            <a:pPr algn="ctr"/>
            <a:r>
              <a:rPr lang="en-US" sz="3600" b="1" dirty="0">
                <a:solidFill>
                  <a:schemeClr val="tx2"/>
                </a:solidFill>
              </a:rPr>
              <a:t>Most systems can be toggled to “1” or “0”</a:t>
            </a:r>
          </a:p>
        </p:txBody>
      </p:sp>
      <p:sp>
        <p:nvSpPr>
          <p:cNvPr id="3" name="Slide Number Placeholder 2"/>
          <p:cNvSpPr>
            <a:spLocks noGrp="1"/>
          </p:cNvSpPr>
          <p:nvPr>
            <p:ph type="sldNum" sz="quarter" idx="12"/>
          </p:nvPr>
        </p:nvSpPr>
        <p:spPr/>
        <p:txBody>
          <a:bodyPr/>
          <a:lstStyle/>
          <a:p>
            <a:fld id="{38D295AD-E506-4B33-88AB-4A966B830890}" type="slidenum">
              <a:rPr lang="en-US" smtClean="0"/>
              <a:t>53</a:t>
            </a:fld>
            <a:endParaRPr lang="en-US"/>
          </a:p>
        </p:txBody>
      </p:sp>
    </p:spTree>
    <p:extLst>
      <p:ext uri="{BB962C8B-B14F-4D97-AF65-F5344CB8AC3E}">
        <p14:creationId xmlns:p14="http://schemas.microsoft.com/office/powerpoint/2010/main" val="264573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Consistency is a spectrum</a:t>
            </a:r>
          </a:p>
        </p:txBody>
      </p:sp>
      <p:grpSp>
        <p:nvGrpSpPr>
          <p:cNvPr id="4" name="Group 3"/>
          <p:cNvGrpSpPr/>
          <p:nvPr/>
        </p:nvGrpSpPr>
        <p:grpSpPr>
          <a:xfrm>
            <a:off x="2351584" y="2090803"/>
            <a:ext cx="7481532" cy="1206839"/>
            <a:chOff x="685800" y="1676400"/>
            <a:chExt cx="7543800" cy="1206839"/>
          </a:xfrm>
        </p:grpSpPr>
        <p:cxnSp>
          <p:nvCxnSpPr>
            <p:cNvPr id="5" name="Straight Connector 4"/>
            <p:cNvCxnSpPr/>
            <p:nvPr/>
          </p:nvCxnSpPr>
          <p:spPr>
            <a:xfrm>
              <a:off x="685800" y="1841326"/>
              <a:ext cx="7543800" cy="0"/>
            </a:xfrm>
            <a:prstGeom prst="line">
              <a:avLst/>
            </a:prstGeom>
            <a:ln w="127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1629695" y="1676400"/>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293066" y="1676400"/>
              <a:ext cx="0" cy="381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14125" y="2175353"/>
              <a:ext cx="1419749" cy="707886"/>
            </a:xfrm>
            <a:prstGeom prst="rect">
              <a:avLst/>
            </a:prstGeom>
            <a:noFill/>
          </p:spPr>
          <p:txBody>
            <a:bodyPr wrap="none" rtlCol="0">
              <a:spAutoFit/>
            </a:bodyPr>
            <a:lstStyle/>
            <a:p>
              <a:pPr algn="ctr"/>
              <a:r>
                <a:rPr lang="en-US" sz="2000" dirty="0"/>
                <a:t>Strong</a:t>
              </a:r>
            </a:p>
            <a:p>
              <a:pPr algn="ctr"/>
              <a:r>
                <a:rPr lang="en-US" sz="2000" dirty="0"/>
                <a:t>Consistency</a:t>
              </a:r>
            </a:p>
          </p:txBody>
        </p:sp>
        <p:sp>
          <p:nvSpPr>
            <p:cNvPr id="12" name="TextBox 11"/>
            <p:cNvSpPr txBox="1"/>
            <p:nvPr/>
          </p:nvSpPr>
          <p:spPr>
            <a:xfrm>
              <a:off x="6300525" y="2175353"/>
              <a:ext cx="1419749" cy="707886"/>
            </a:xfrm>
            <a:prstGeom prst="rect">
              <a:avLst/>
            </a:prstGeom>
            <a:noFill/>
          </p:spPr>
          <p:txBody>
            <a:bodyPr wrap="none" rtlCol="0">
              <a:spAutoFit/>
            </a:bodyPr>
            <a:lstStyle/>
            <a:p>
              <a:pPr algn="ctr"/>
              <a:r>
                <a:rPr lang="en-US" sz="2000" dirty="0"/>
                <a:t>Eventual</a:t>
              </a:r>
            </a:p>
            <a:p>
              <a:pPr algn="ctr"/>
              <a:r>
                <a:rPr lang="en-US" sz="2000" dirty="0"/>
                <a:t>Consistency</a:t>
              </a:r>
            </a:p>
          </p:txBody>
        </p:sp>
        <p:sp>
          <p:nvSpPr>
            <p:cNvPr id="14" name="Left Brace 13"/>
            <p:cNvSpPr/>
            <p:nvPr/>
          </p:nvSpPr>
          <p:spPr>
            <a:xfrm rot="16200000">
              <a:off x="4329182" y="-715925"/>
              <a:ext cx="238495" cy="5544057"/>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 </a:t>
              </a:r>
            </a:p>
          </p:txBody>
        </p:sp>
        <p:sp>
          <p:nvSpPr>
            <p:cNvPr id="15" name="TextBox 14"/>
            <p:cNvSpPr txBox="1"/>
            <p:nvPr/>
          </p:nvSpPr>
          <p:spPr>
            <a:xfrm>
              <a:off x="3676743" y="2175353"/>
              <a:ext cx="1543372" cy="707886"/>
            </a:xfrm>
            <a:prstGeom prst="rect">
              <a:avLst/>
            </a:prstGeom>
            <a:noFill/>
          </p:spPr>
          <p:txBody>
            <a:bodyPr wrap="none" rtlCol="0">
              <a:spAutoFit/>
            </a:bodyPr>
            <a:lstStyle/>
            <a:p>
              <a:pPr algn="ctr"/>
              <a:r>
                <a:rPr lang="en-US" sz="2000" dirty="0"/>
                <a:t>Intermediate</a:t>
              </a:r>
            </a:p>
            <a:p>
              <a:pPr algn="ctr"/>
              <a:r>
                <a:rPr lang="en-US" sz="2000" dirty="0"/>
                <a:t>Consistency</a:t>
              </a:r>
            </a:p>
          </p:txBody>
        </p:sp>
      </p:grpSp>
      <p:sp>
        <p:nvSpPr>
          <p:cNvPr id="7" name="TextBox 6"/>
          <p:cNvSpPr txBox="1"/>
          <p:nvPr/>
        </p:nvSpPr>
        <p:spPr>
          <a:xfrm>
            <a:off x="614856" y="3962401"/>
            <a:ext cx="10972800" cy="2062103"/>
          </a:xfrm>
          <a:prstGeom prst="rect">
            <a:avLst/>
          </a:prstGeom>
          <a:noFill/>
        </p:spPr>
        <p:txBody>
          <a:bodyPr wrap="square" rtlCol="0">
            <a:spAutoFit/>
          </a:bodyPr>
          <a:lstStyle/>
          <a:p>
            <a:r>
              <a:rPr lang="en-US" sz="3200" dirty="0"/>
              <a:t>Lots of consistency degrees proposed in research community: </a:t>
            </a:r>
            <a:r>
              <a:rPr lang="en-US" sz="3200" dirty="0">
                <a:solidFill>
                  <a:schemeClr val="accent1"/>
                </a:solidFill>
              </a:rPr>
              <a:t>probabilistic quorums, session guarantees, epsilon </a:t>
            </a:r>
            <a:r>
              <a:rPr lang="en-US" sz="3200" dirty="0" err="1">
                <a:solidFill>
                  <a:schemeClr val="accent1"/>
                </a:solidFill>
              </a:rPr>
              <a:t>serializability</a:t>
            </a:r>
            <a:r>
              <a:rPr lang="en-US" sz="3200" dirty="0">
                <a:solidFill>
                  <a:schemeClr val="accent1"/>
                </a:solidFill>
              </a:rPr>
              <a:t>, fork consistency, causal consistency, demarcation, continuous consistency, ...</a:t>
            </a:r>
          </a:p>
        </p:txBody>
      </p:sp>
      <p:sp>
        <p:nvSpPr>
          <p:cNvPr id="3" name="Slide Number Placeholder 2"/>
          <p:cNvSpPr>
            <a:spLocks noGrp="1"/>
          </p:cNvSpPr>
          <p:nvPr>
            <p:ph type="sldNum" sz="quarter" idx="12"/>
          </p:nvPr>
        </p:nvSpPr>
        <p:spPr/>
        <p:txBody>
          <a:bodyPr/>
          <a:lstStyle/>
          <a:p>
            <a:fld id="{38D295AD-E506-4B33-88AB-4A966B830890}" type="slidenum">
              <a:rPr lang="en-US" smtClean="0"/>
              <a:t>54</a:t>
            </a:fld>
            <a:endParaRPr lang="en-US"/>
          </a:p>
        </p:txBody>
      </p:sp>
    </p:spTree>
    <p:extLst>
      <p:ext uri="{BB962C8B-B14F-4D97-AF65-F5344CB8AC3E}">
        <p14:creationId xmlns:p14="http://schemas.microsoft.com/office/powerpoint/2010/main" val="16250142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827" y="305473"/>
            <a:ext cx="10972800" cy="706090"/>
          </a:xfrm>
        </p:spPr>
        <p:txBody>
          <a:bodyPr>
            <a:normAutofit fontScale="90000"/>
          </a:bodyPr>
          <a:lstStyle/>
          <a:p>
            <a:pPr algn="ctr"/>
            <a:r>
              <a:rPr lang="en-US" dirty="0"/>
              <a:t>Popular Consistency Guarantees</a:t>
            </a:r>
          </a:p>
        </p:txBody>
      </p:sp>
      <p:graphicFrame>
        <p:nvGraphicFramePr>
          <p:cNvPr id="3" name="Table 2"/>
          <p:cNvGraphicFramePr>
            <a:graphicFrameLocks noGrp="1"/>
          </p:cNvGraphicFramePr>
          <p:nvPr>
            <p:extLst/>
          </p:nvPr>
        </p:nvGraphicFramePr>
        <p:xfrm>
          <a:off x="2133600" y="1828800"/>
          <a:ext cx="7924800" cy="3810000"/>
        </p:xfrm>
        <a:graphic>
          <a:graphicData uri="http://schemas.openxmlformats.org/drawingml/2006/table">
            <a:tbl>
              <a:tblPr bandRow="1">
                <a:tableStyleId>{5C22544A-7EE6-4342-B048-85BDC9FD1C3A}</a:tableStyleId>
              </a:tblPr>
              <a:tblGrid>
                <a:gridCol w="3070151">
                  <a:extLst>
                    <a:ext uri="{9D8B030D-6E8A-4147-A177-3AD203B41FA5}">
                      <a16:colId xmlns:a16="http://schemas.microsoft.com/office/drawing/2014/main" val="20000"/>
                    </a:ext>
                  </a:extLst>
                </a:gridCol>
                <a:gridCol w="4854649">
                  <a:extLst>
                    <a:ext uri="{9D8B030D-6E8A-4147-A177-3AD203B41FA5}">
                      <a16:colId xmlns:a16="http://schemas.microsoft.com/office/drawing/2014/main" val="20001"/>
                    </a:ext>
                  </a:extLst>
                </a:gridCol>
              </a:tblGrid>
              <a:tr h="635000">
                <a:tc>
                  <a:txBody>
                    <a:bodyPr/>
                    <a:lstStyle/>
                    <a:p>
                      <a:r>
                        <a:rPr lang="en-US" sz="2400" dirty="0"/>
                        <a:t>Strong Consistency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See all previous writes.</a:t>
                      </a:r>
                    </a:p>
                  </a:txBody>
                  <a:tcPr/>
                </a:tc>
                <a:extLst>
                  <a:ext uri="{0D108BD9-81ED-4DB2-BD59-A6C34878D82A}">
                    <a16:rowId xmlns:a16="http://schemas.microsoft.com/office/drawing/2014/main" val="10000"/>
                  </a:ext>
                </a:extLst>
              </a:tr>
              <a:tr h="635000">
                <a:tc>
                  <a:txBody>
                    <a:bodyPr/>
                    <a:lstStyle/>
                    <a:p>
                      <a:r>
                        <a:rPr lang="en-US" sz="2400" dirty="0"/>
                        <a:t>Eventual Consistency</a:t>
                      </a:r>
                    </a:p>
                  </a:txBody>
                  <a:tcPr/>
                </a:tc>
                <a:tc>
                  <a:txBody>
                    <a:bodyPr/>
                    <a:lstStyle/>
                    <a:p>
                      <a:r>
                        <a:rPr lang="en-US" sz="2400" dirty="0"/>
                        <a:t>See subset of previous writes.</a:t>
                      </a:r>
                    </a:p>
                  </a:txBody>
                  <a:tcPr/>
                </a:tc>
                <a:extLst>
                  <a:ext uri="{0D108BD9-81ED-4DB2-BD59-A6C34878D82A}">
                    <a16:rowId xmlns:a16="http://schemas.microsoft.com/office/drawing/2014/main" val="10001"/>
                  </a:ext>
                </a:extLst>
              </a:tr>
              <a:tr h="635000">
                <a:tc>
                  <a:txBody>
                    <a:bodyPr/>
                    <a:lstStyle/>
                    <a:p>
                      <a:r>
                        <a:rPr lang="en-US" sz="2400" dirty="0">
                          <a:solidFill>
                            <a:prstClr val="black"/>
                          </a:solidFill>
                        </a:rPr>
                        <a:t>Consistent Prefix</a:t>
                      </a:r>
                      <a:endParaRPr lang="en-US" sz="2400" dirty="0"/>
                    </a:p>
                  </a:txBody>
                  <a:tcPr/>
                </a:tc>
                <a:tc>
                  <a:txBody>
                    <a:bodyPr/>
                    <a:lstStyle/>
                    <a:p>
                      <a:r>
                        <a:rPr lang="en-US" sz="2400" dirty="0"/>
                        <a:t>See initial sequence of writes.</a:t>
                      </a:r>
                    </a:p>
                  </a:txBody>
                  <a:tcPr/>
                </a:tc>
                <a:extLst>
                  <a:ext uri="{0D108BD9-81ED-4DB2-BD59-A6C34878D82A}">
                    <a16:rowId xmlns:a16="http://schemas.microsoft.com/office/drawing/2014/main" val="10002"/>
                  </a:ext>
                </a:extLst>
              </a:tr>
              <a:tr h="635000">
                <a:tc>
                  <a:txBody>
                    <a:bodyPr/>
                    <a:lstStyle/>
                    <a:p>
                      <a:r>
                        <a:rPr lang="en-US" sz="2400" dirty="0">
                          <a:solidFill>
                            <a:prstClr val="black"/>
                          </a:solidFill>
                        </a:rPr>
                        <a:t>Monotonic Reads</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See increasing subset of writes.</a:t>
                      </a:r>
                    </a:p>
                  </a:txBody>
                  <a:tcPr/>
                </a:tc>
                <a:extLst>
                  <a:ext uri="{0D108BD9-81ED-4DB2-BD59-A6C34878D82A}">
                    <a16:rowId xmlns:a16="http://schemas.microsoft.com/office/drawing/2014/main" val="10003"/>
                  </a:ext>
                </a:extLst>
              </a:tr>
              <a:tr h="635000">
                <a:tc>
                  <a:txBody>
                    <a:bodyPr/>
                    <a:lstStyle/>
                    <a:p>
                      <a:r>
                        <a:rPr lang="en-US" sz="2400" dirty="0">
                          <a:solidFill>
                            <a:prstClr val="black"/>
                          </a:solidFill>
                        </a:rPr>
                        <a:t>Read My Writes</a:t>
                      </a:r>
                      <a:endParaRPr lang="en-US" sz="2400" dirty="0"/>
                    </a:p>
                  </a:txBody>
                  <a:tcPr/>
                </a:tc>
                <a:tc>
                  <a:txBody>
                    <a:bodyPr/>
                    <a:lstStyle/>
                    <a:p>
                      <a:r>
                        <a:rPr lang="en-US" sz="2400" dirty="0"/>
                        <a:t>See all writes performed by reader.</a:t>
                      </a:r>
                    </a:p>
                  </a:txBody>
                  <a:tcPr/>
                </a:tc>
                <a:extLst>
                  <a:ext uri="{0D108BD9-81ED-4DB2-BD59-A6C34878D82A}">
                    <a16:rowId xmlns:a16="http://schemas.microsoft.com/office/drawing/2014/main" val="10004"/>
                  </a:ext>
                </a:extLst>
              </a:tr>
              <a:tr h="635000">
                <a:tc>
                  <a:txBody>
                    <a:bodyPr/>
                    <a:lstStyle/>
                    <a:p>
                      <a:r>
                        <a:rPr lang="en-US" sz="2400" dirty="0">
                          <a:solidFill>
                            <a:prstClr val="black"/>
                          </a:solidFill>
                        </a:rPr>
                        <a:t>Bounded Staleness</a:t>
                      </a:r>
                      <a:endParaRPr lang="en-US" sz="2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a:t>See all “old” writes.</a:t>
                      </a:r>
                    </a:p>
                  </a:txBody>
                  <a:tcPr/>
                </a:tc>
                <a:extLst>
                  <a:ext uri="{0D108BD9-81ED-4DB2-BD59-A6C34878D82A}">
                    <a16:rowId xmlns:a16="http://schemas.microsoft.com/office/drawing/2014/main" val="10005"/>
                  </a:ext>
                </a:extLst>
              </a:tr>
            </a:tbl>
          </a:graphicData>
        </a:graphic>
      </p:graphicFrame>
      <p:sp>
        <p:nvSpPr>
          <p:cNvPr id="5" name="Slide Number Placeholder 4"/>
          <p:cNvSpPr>
            <a:spLocks noGrp="1"/>
          </p:cNvSpPr>
          <p:nvPr>
            <p:ph type="sldNum" sz="quarter" idx="12"/>
          </p:nvPr>
        </p:nvSpPr>
        <p:spPr/>
        <p:txBody>
          <a:bodyPr/>
          <a:lstStyle/>
          <a:p>
            <a:fld id="{38D295AD-E506-4B33-88AB-4A966B830890}" type="slidenum">
              <a:rPr lang="en-US" smtClean="0"/>
              <a:t>55</a:t>
            </a:fld>
            <a:endParaRPr lang="en-US"/>
          </a:p>
        </p:txBody>
      </p:sp>
      <p:sp>
        <p:nvSpPr>
          <p:cNvPr id="6" name="Rectangle 5"/>
          <p:cNvSpPr/>
          <p:nvPr/>
        </p:nvSpPr>
        <p:spPr>
          <a:xfrm>
            <a:off x="0" y="6259810"/>
            <a:ext cx="12192000" cy="584775"/>
          </a:xfrm>
          <a:prstGeom prst="rect">
            <a:avLst/>
          </a:prstGeom>
        </p:spPr>
        <p:txBody>
          <a:bodyPr wrap="square">
            <a:spAutoFit/>
          </a:bodyPr>
          <a:lstStyle/>
          <a:p>
            <a:pPr algn="ctr"/>
            <a:r>
              <a:rPr lang="en-US" sz="3200" b="1" dirty="0">
                <a:solidFill>
                  <a:schemeClr val="tx2"/>
                </a:solidFill>
              </a:rPr>
              <a:t>Can mix + match guarantee levels to create new ones</a:t>
            </a:r>
          </a:p>
        </p:txBody>
      </p:sp>
    </p:spTree>
    <p:extLst>
      <p:ext uri="{BB962C8B-B14F-4D97-AF65-F5344CB8AC3E}">
        <p14:creationId xmlns:p14="http://schemas.microsoft.com/office/powerpoint/2010/main" val="26142932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Consistent Prefix (by counter example)</a:t>
            </a:r>
          </a:p>
        </p:txBody>
      </p:sp>
      <p:sp>
        <p:nvSpPr>
          <p:cNvPr id="3" name="Slide Number Placeholder 2"/>
          <p:cNvSpPr>
            <a:spLocks noGrp="1"/>
          </p:cNvSpPr>
          <p:nvPr>
            <p:ph type="sldNum" sz="quarter" idx="12"/>
          </p:nvPr>
        </p:nvSpPr>
        <p:spPr/>
        <p:txBody>
          <a:bodyPr/>
          <a:lstStyle/>
          <a:p>
            <a:fld id="{93E970BD-9972-4D08-B83E-9264E792A2B8}" type="slidenum">
              <a:rPr lang="en-US" smtClean="0"/>
              <a:pPr/>
              <a:t>56</a:t>
            </a:fld>
            <a:endParaRPr lang="en-US"/>
          </a:p>
        </p:txBody>
      </p:sp>
      <p:pic>
        <p:nvPicPr>
          <p:cNvPr id="4" name="Picture 3"/>
          <p:cNvPicPr>
            <a:picLocks noChangeAspect="1"/>
          </p:cNvPicPr>
          <p:nvPr/>
        </p:nvPicPr>
        <p:blipFill>
          <a:blip r:embed="rId3"/>
          <a:stretch>
            <a:fillRect/>
          </a:stretch>
        </p:blipFill>
        <p:spPr>
          <a:xfrm>
            <a:off x="2314038" y="1066800"/>
            <a:ext cx="7563923" cy="4840386"/>
          </a:xfrm>
          <a:prstGeom prst="rect">
            <a:avLst/>
          </a:prstGeom>
        </p:spPr>
      </p:pic>
      <p:sp>
        <p:nvSpPr>
          <p:cNvPr id="5" name="Rectangle 4"/>
          <p:cNvSpPr/>
          <p:nvPr/>
        </p:nvSpPr>
        <p:spPr>
          <a:xfrm>
            <a:off x="0" y="5707747"/>
            <a:ext cx="12192000" cy="584775"/>
          </a:xfrm>
          <a:prstGeom prst="rect">
            <a:avLst/>
          </a:prstGeom>
        </p:spPr>
        <p:txBody>
          <a:bodyPr wrap="square">
            <a:spAutoFit/>
          </a:bodyPr>
          <a:lstStyle/>
          <a:p>
            <a:pPr algn="ctr"/>
            <a:r>
              <a:rPr lang="en-US" sz="3200" b="1" dirty="0">
                <a:solidFill>
                  <a:schemeClr val="tx2"/>
                </a:solidFill>
              </a:rPr>
              <a:t>Fix 1: Send causally related writes to same partition (NOT CHEAP)</a:t>
            </a:r>
          </a:p>
        </p:txBody>
      </p:sp>
      <p:sp>
        <p:nvSpPr>
          <p:cNvPr id="6" name="Rectangle 5"/>
          <p:cNvSpPr/>
          <p:nvPr/>
        </p:nvSpPr>
        <p:spPr>
          <a:xfrm>
            <a:off x="0" y="6265022"/>
            <a:ext cx="12192000" cy="584775"/>
          </a:xfrm>
          <a:prstGeom prst="rect">
            <a:avLst/>
          </a:prstGeom>
        </p:spPr>
        <p:txBody>
          <a:bodyPr wrap="square">
            <a:spAutoFit/>
          </a:bodyPr>
          <a:lstStyle/>
          <a:p>
            <a:pPr algn="ctr"/>
            <a:r>
              <a:rPr lang="en-US" sz="3200" b="1" dirty="0">
                <a:solidFill>
                  <a:schemeClr val="tx2"/>
                </a:solidFill>
              </a:rPr>
              <a:t>Fix 2: Track causal dependencies (e.g., Version Vectors)</a:t>
            </a:r>
          </a:p>
        </p:txBody>
      </p:sp>
      <p:sp>
        <p:nvSpPr>
          <p:cNvPr id="7" name="Rectangle 6"/>
          <p:cNvSpPr/>
          <p:nvPr/>
        </p:nvSpPr>
        <p:spPr>
          <a:xfrm>
            <a:off x="9120336" y="903961"/>
            <a:ext cx="3138423" cy="400110"/>
          </a:xfrm>
          <a:prstGeom prst="rect">
            <a:avLst/>
          </a:prstGeom>
        </p:spPr>
        <p:txBody>
          <a:bodyPr wrap="none">
            <a:spAutoFit/>
          </a:bodyPr>
          <a:lstStyle/>
          <a:p>
            <a:r>
              <a:rPr lang="en-US" sz="2000" dirty="0">
                <a:solidFill>
                  <a:schemeClr val="tx1">
                    <a:lumMod val="50000"/>
                    <a:lumOff val="50000"/>
                  </a:schemeClr>
                </a:solidFill>
              </a:rPr>
              <a:t>[Source: Martin </a:t>
            </a:r>
            <a:r>
              <a:rPr lang="en-US" sz="2000" dirty="0" err="1">
                <a:solidFill>
                  <a:schemeClr val="tx1">
                    <a:lumMod val="50000"/>
                    <a:lumOff val="50000"/>
                  </a:schemeClr>
                </a:solidFill>
              </a:rPr>
              <a:t>Kleppmann</a:t>
            </a:r>
            <a:r>
              <a:rPr lang="en-US" sz="2000" dirty="0">
                <a:solidFill>
                  <a:schemeClr val="tx1">
                    <a:lumMod val="50000"/>
                    <a:lumOff val="50000"/>
                  </a:schemeClr>
                </a:solidFill>
              </a:rPr>
              <a:t>]</a:t>
            </a:r>
          </a:p>
        </p:txBody>
      </p:sp>
    </p:spTree>
    <p:extLst>
      <p:ext uri="{BB962C8B-B14F-4D97-AF65-F5344CB8AC3E}">
        <p14:creationId xmlns:p14="http://schemas.microsoft.com/office/powerpoint/2010/main" val="2755759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Monotonic Reads (by counter example)</a:t>
            </a:r>
          </a:p>
        </p:txBody>
      </p:sp>
      <p:sp>
        <p:nvSpPr>
          <p:cNvPr id="3" name="Slide Number Placeholder 2"/>
          <p:cNvSpPr>
            <a:spLocks noGrp="1"/>
          </p:cNvSpPr>
          <p:nvPr>
            <p:ph type="sldNum" sz="quarter" idx="12"/>
          </p:nvPr>
        </p:nvSpPr>
        <p:spPr/>
        <p:txBody>
          <a:bodyPr/>
          <a:lstStyle/>
          <a:p>
            <a:fld id="{93E970BD-9972-4D08-B83E-9264E792A2B8}" type="slidenum">
              <a:rPr lang="en-US" smtClean="0"/>
              <a:pPr/>
              <a:t>57</a:t>
            </a:fld>
            <a:endParaRPr lang="en-US"/>
          </a:p>
        </p:txBody>
      </p:sp>
      <p:sp>
        <p:nvSpPr>
          <p:cNvPr id="5" name="Rectangle 4"/>
          <p:cNvSpPr/>
          <p:nvPr/>
        </p:nvSpPr>
        <p:spPr>
          <a:xfrm>
            <a:off x="9120336" y="903961"/>
            <a:ext cx="3138423" cy="400110"/>
          </a:xfrm>
          <a:prstGeom prst="rect">
            <a:avLst/>
          </a:prstGeom>
        </p:spPr>
        <p:txBody>
          <a:bodyPr wrap="none">
            <a:spAutoFit/>
          </a:bodyPr>
          <a:lstStyle/>
          <a:p>
            <a:r>
              <a:rPr lang="en-US" sz="2000" dirty="0">
                <a:solidFill>
                  <a:schemeClr val="tx1">
                    <a:lumMod val="50000"/>
                    <a:lumOff val="50000"/>
                  </a:schemeClr>
                </a:solidFill>
              </a:rPr>
              <a:t>[Source: Martin </a:t>
            </a:r>
            <a:r>
              <a:rPr lang="en-US" sz="2000" dirty="0" err="1">
                <a:solidFill>
                  <a:schemeClr val="tx1">
                    <a:lumMod val="50000"/>
                    <a:lumOff val="50000"/>
                  </a:schemeClr>
                </a:solidFill>
              </a:rPr>
              <a:t>Kleppmann</a:t>
            </a:r>
            <a:r>
              <a:rPr lang="en-US" sz="2000" dirty="0">
                <a:solidFill>
                  <a:schemeClr val="tx1">
                    <a:lumMod val="50000"/>
                    <a:lumOff val="50000"/>
                  </a:schemeClr>
                </a:solidFill>
              </a:rPr>
              <a:t>]</a:t>
            </a:r>
          </a:p>
        </p:txBody>
      </p:sp>
      <p:sp>
        <p:nvSpPr>
          <p:cNvPr id="6" name="Rectangle 5"/>
          <p:cNvSpPr/>
          <p:nvPr/>
        </p:nvSpPr>
        <p:spPr>
          <a:xfrm>
            <a:off x="0" y="6160184"/>
            <a:ext cx="12192000" cy="646331"/>
          </a:xfrm>
          <a:prstGeom prst="rect">
            <a:avLst/>
          </a:prstGeom>
        </p:spPr>
        <p:txBody>
          <a:bodyPr wrap="square">
            <a:spAutoFit/>
          </a:bodyPr>
          <a:lstStyle/>
          <a:p>
            <a:pPr algn="ctr"/>
            <a:r>
              <a:rPr lang="en-US" sz="3600" b="1" dirty="0">
                <a:solidFill>
                  <a:schemeClr val="tx2"/>
                </a:solidFill>
              </a:rPr>
              <a:t>Fix: Always read from same replica</a:t>
            </a:r>
          </a:p>
        </p:txBody>
      </p:sp>
      <p:pic>
        <p:nvPicPr>
          <p:cNvPr id="8" name="Picture 7"/>
          <p:cNvPicPr>
            <a:picLocks noChangeAspect="1"/>
          </p:cNvPicPr>
          <p:nvPr/>
        </p:nvPicPr>
        <p:blipFill>
          <a:blip r:embed="rId3"/>
          <a:stretch>
            <a:fillRect/>
          </a:stretch>
        </p:blipFill>
        <p:spPr>
          <a:xfrm>
            <a:off x="1343472" y="1300978"/>
            <a:ext cx="9494240" cy="4859205"/>
          </a:xfrm>
          <a:prstGeom prst="rect">
            <a:avLst/>
          </a:prstGeom>
        </p:spPr>
      </p:pic>
    </p:spTree>
    <p:extLst>
      <p:ext uri="{BB962C8B-B14F-4D97-AF65-F5344CB8AC3E}">
        <p14:creationId xmlns:p14="http://schemas.microsoft.com/office/powerpoint/2010/main" val="1119479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 My Writes (by counter example)</a:t>
            </a:r>
          </a:p>
        </p:txBody>
      </p:sp>
      <p:sp>
        <p:nvSpPr>
          <p:cNvPr id="3" name="Slide Number Placeholder 2"/>
          <p:cNvSpPr>
            <a:spLocks noGrp="1"/>
          </p:cNvSpPr>
          <p:nvPr>
            <p:ph type="sldNum" sz="quarter" idx="12"/>
          </p:nvPr>
        </p:nvSpPr>
        <p:spPr/>
        <p:txBody>
          <a:bodyPr/>
          <a:lstStyle/>
          <a:p>
            <a:fld id="{93E970BD-9972-4D08-B83E-9264E792A2B8}" type="slidenum">
              <a:rPr lang="en-US" smtClean="0"/>
              <a:pPr/>
              <a:t>58</a:t>
            </a:fld>
            <a:endParaRPr lang="en-US"/>
          </a:p>
        </p:txBody>
      </p:sp>
      <p:pic>
        <p:nvPicPr>
          <p:cNvPr id="4" name="Picture 3"/>
          <p:cNvPicPr>
            <a:picLocks noChangeAspect="1"/>
          </p:cNvPicPr>
          <p:nvPr/>
        </p:nvPicPr>
        <p:blipFill>
          <a:blip r:embed="rId3"/>
          <a:stretch>
            <a:fillRect/>
          </a:stretch>
        </p:blipFill>
        <p:spPr>
          <a:xfrm>
            <a:off x="0" y="1041400"/>
            <a:ext cx="12192000" cy="4775200"/>
          </a:xfrm>
          <a:prstGeom prst="rect">
            <a:avLst/>
          </a:prstGeom>
        </p:spPr>
      </p:pic>
      <p:sp>
        <p:nvSpPr>
          <p:cNvPr id="5" name="Rectangle 4"/>
          <p:cNvSpPr/>
          <p:nvPr/>
        </p:nvSpPr>
        <p:spPr>
          <a:xfrm>
            <a:off x="9120336" y="903961"/>
            <a:ext cx="3138423" cy="400110"/>
          </a:xfrm>
          <a:prstGeom prst="rect">
            <a:avLst/>
          </a:prstGeom>
        </p:spPr>
        <p:txBody>
          <a:bodyPr wrap="none">
            <a:spAutoFit/>
          </a:bodyPr>
          <a:lstStyle/>
          <a:p>
            <a:r>
              <a:rPr lang="en-US" sz="2000" dirty="0">
                <a:solidFill>
                  <a:schemeClr val="tx1">
                    <a:lumMod val="50000"/>
                    <a:lumOff val="50000"/>
                  </a:schemeClr>
                </a:solidFill>
              </a:rPr>
              <a:t>[Source: Martin </a:t>
            </a:r>
            <a:r>
              <a:rPr lang="en-US" sz="2000" dirty="0" err="1">
                <a:solidFill>
                  <a:schemeClr val="tx1">
                    <a:lumMod val="50000"/>
                    <a:lumOff val="50000"/>
                  </a:schemeClr>
                </a:solidFill>
              </a:rPr>
              <a:t>Kleppmann</a:t>
            </a:r>
            <a:r>
              <a:rPr lang="en-US" sz="2000" dirty="0">
                <a:solidFill>
                  <a:schemeClr val="tx1">
                    <a:lumMod val="50000"/>
                    <a:lumOff val="50000"/>
                  </a:schemeClr>
                </a:solidFill>
              </a:rPr>
              <a:t>]</a:t>
            </a:r>
          </a:p>
        </p:txBody>
      </p:sp>
      <p:sp>
        <p:nvSpPr>
          <p:cNvPr id="6" name="Rectangle 5"/>
          <p:cNvSpPr/>
          <p:nvPr/>
        </p:nvSpPr>
        <p:spPr>
          <a:xfrm>
            <a:off x="0" y="5707747"/>
            <a:ext cx="12192000" cy="646331"/>
          </a:xfrm>
          <a:prstGeom prst="rect">
            <a:avLst/>
          </a:prstGeom>
        </p:spPr>
        <p:txBody>
          <a:bodyPr wrap="square">
            <a:spAutoFit/>
          </a:bodyPr>
          <a:lstStyle/>
          <a:p>
            <a:pPr algn="ctr"/>
            <a:r>
              <a:rPr lang="en-US" sz="3600" b="1" dirty="0">
                <a:solidFill>
                  <a:schemeClr val="tx2"/>
                </a:solidFill>
              </a:rPr>
              <a:t>Fix 1: Client always communicates with same replica</a:t>
            </a:r>
          </a:p>
        </p:txBody>
      </p:sp>
      <p:sp>
        <p:nvSpPr>
          <p:cNvPr id="7" name="Rectangle 6"/>
          <p:cNvSpPr/>
          <p:nvPr/>
        </p:nvSpPr>
        <p:spPr>
          <a:xfrm>
            <a:off x="0" y="6265022"/>
            <a:ext cx="12192000" cy="646331"/>
          </a:xfrm>
          <a:prstGeom prst="rect">
            <a:avLst/>
          </a:prstGeom>
        </p:spPr>
        <p:txBody>
          <a:bodyPr wrap="square">
            <a:spAutoFit/>
          </a:bodyPr>
          <a:lstStyle/>
          <a:p>
            <a:pPr algn="ctr"/>
            <a:r>
              <a:rPr lang="en-US" sz="3600" b="1" dirty="0">
                <a:solidFill>
                  <a:schemeClr val="tx2"/>
                </a:solidFill>
              </a:rPr>
              <a:t>Fix 2: Client keeps version info for its writes</a:t>
            </a:r>
          </a:p>
        </p:txBody>
      </p:sp>
    </p:spTree>
    <p:extLst>
      <p:ext uri="{BB962C8B-B14F-4D97-AF65-F5344CB8AC3E}">
        <p14:creationId xmlns:p14="http://schemas.microsoft.com/office/powerpoint/2010/main" val="262116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Comparing Consistency</a:t>
            </a:r>
          </a:p>
        </p:txBody>
      </p:sp>
      <p:sp>
        <p:nvSpPr>
          <p:cNvPr id="3" name="Rounded Rectangle 2"/>
          <p:cNvSpPr/>
          <p:nvPr/>
        </p:nvSpPr>
        <p:spPr>
          <a:xfrm>
            <a:off x="3698335" y="2362200"/>
            <a:ext cx="1676400" cy="6096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Strong</a:t>
            </a:r>
            <a:endParaRPr lang="en-US" sz="2400" dirty="0"/>
          </a:p>
        </p:txBody>
      </p:sp>
      <p:grpSp>
        <p:nvGrpSpPr>
          <p:cNvPr id="14" name="Group 13"/>
          <p:cNvGrpSpPr/>
          <p:nvPr/>
        </p:nvGrpSpPr>
        <p:grpSpPr>
          <a:xfrm>
            <a:off x="704348" y="3619500"/>
            <a:ext cx="7664375" cy="609600"/>
            <a:chOff x="704348" y="3556820"/>
            <a:chExt cx="7664375" cy="609600"/>
          </a:xfrm>
        </p:grpSpPr>
        <p:sp>
          <p:nvSpPr>
            <p:cNvPr id="4" name="Rounded Rectangle 3"/>
            <p:cNvSpPr/>
            <p:nvPr/>
          </p:nvSpPr>
          <p:spPr>
            <a:xfrm>
              <a:off x="7020771" y="3556820"/>
              <a:ext cx="1347952" cy="6096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RMW</a:t>
              </a:r>
              <a:endParaRPr lang="en-US" sz="2800" dirty="0"/>
            </a:p>
          </p:txBody>
        </p:sp>
        <p:sp>
          <p:nvSpPr>
            <p:cNvPr id="5" name="Rounded Rectangle 4"/>
            <p:cNvSpPr/>
            <p:nvPr/>
          </p:nvSpPr>
          <p:spPr>
            <a:xfrm>
              <a:off x="4494959" y="3556820"/>
              <a:ext cx="2162220" cy="6096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Monotonic</a:t>
              </a:r>
              <a:endParaRPr lang="en-US" dirty="0"/>
            </a:p>
          </p:txBody>
        </p:sp>
        <p:sp>
          <p:nvSpPr>
            <p:cNvPr id="6" name="Rounded Rectangle 5"/>
            <p:cNvSpPr/>
            <p:nvPr/>
          </p:nvSpPr>
          <p:spPr>
            <a:xfrm>
              <a:off x="2371223" y="3556820"/>
              <a:ext cx="1760144" cy="6096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Bounded</a:t>
              </a:r>
              <a:endParaRPr lang="en-US" sz="2400" dirty="0"/>
            </a:p>
          </p:txBody>
        </p:sp>
        <p:sp>
          <p:nvSpPr>
            <p:cNvPr id="7" name="Rounded Rectangle 6"/>
            <p:cNvSpPr/>
            <p:nvPr/>
          </p:nvSpPr>
          <p:spPr>
            <a:xfrm>
              <a:off x="704348" y="3556820"/>
              <a:ext cx="1303283" cy="6096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Prefix</a:t>
              </a:r>
              <a:endParaRPr lang="en-US" sz="2400" dirty="0"/>
            </a:p>
          </p:txBody>
        </p:sp>
      </p:grpSp>
      <p:sp>
        <p:nvSpPr>
          <p:cNvPr id="8" name="Rounded Rectangle 7"/>
          <p:cNvSpPr/>
          <p:nvPr/>
        </p:nvSpPr>
        <p:spPr>
          <a:xfrm>
            <a:off x="3698335" y="4876800"/>
            <a:ext cx="1676400" cy="609600"/>
          </a:xfrm>
          <a:prstGeom prst="roundRect">
            <a:avLst/>
          </a:prstGeom>
          <a:ln w="38100"/>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dirty="0"/>
              <a:t>Eventual</a:t>
            </a:r>
            <a:endParaRPr lang="en-US" sz="2800" dirty="0"/>
          </a:p>
        </p:txBody>
      </p:sp>
      <p:cxnSp>
        <p:nvCxnSpPr>
          <p:cNvPr id="10" name="Straight Arrow Connector 9"/>
          <p:cNvCxnSpPr/>
          <p:nvPr/>
        </p:nvCxnSpPr>
        <p:spPr>
          <a:xfrm>
            <a:off x="8610600" y="2337620"/>
            <a:ext cx="0" cy="3048000"/>
          </a:xfrm>
          <a:prstGeom prst="straightConnector1">
            <a:avLst/>
          </a:prstGeom>
          <a:ln w="76200">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604027" y="2659440"/>
            <a:ext cx="3373677" cy="1569660"/>
          </a:xfrm>
          <a:prstGeom prst="rect">
            <a:avLst/>
          </a:prstGeom>
          <a:noFill/>
        </p:spPr>
        <p:txBody>
          <a:bodyPr wrap="square" rtlCol="0">
            <a:spAutoFit/>
          </a:bodyPr>
          <a:lstStyle/>
          <a:p>
            <a:pPr algn="ctr"/>
            <a:r>
              <a:rPr lang="en-US" sz="3200" i="1" dirty="0">
                <a:solidFill>
                  <a:schemeClr val="tx2"/>
                </a:solidFill>
              </a:rPr>
              <a:t>metric</a:t>
            </a:r>
            <a:r>
              <a:rPr lang="en-US" sz="3200" dirty="0">
                <a:solidFill>
                  <a:schemeClr val="tx2"/>
                </a:solidFill>
              </a:rPr>
              <a:t> =</a:t>
            </a:r>
          </a:p>
          <a:p>
            <a:pPr algn="ctr"/>
            <a:r>
              <a:rPr lang="en-US" sz="3200" dirty="0">
                <a:solidFill>
                  <a:schemeClr val="tx2"/>
                </a:solidFill>
              </a:rPr>
              <a:t>set of allowable </a:t>
            </a:r>
            <a:br>
              <a:rPr lang="en-US" sz="3200" dirty="0">
                <a:solidFill>
                  <a:schemeClr val="tx2"/>
                </a:solidFill>
              </a:rPr>
            </a:br>
            <a:r>
              <a:rPr lang="en-US" sz="3200" dirty="0">
                <a:solidFill>
                  <a:schemeClr val="tx2"/>
                </a:solidFill>
              </a:rPr>
              <a:t>read results</a:t>
            </a:r>
          </a:p>
        </p:txBody>
      </p:sp>
      <p:sp>
        <p:nvSpPr>
          <p:cNvPr id="12" name="TextBox 11"/>
          <p:cNvSpPr txBox="1"/>
          <p:nvPr/>
        </p:nvSpPr>
        <p:spPr>
          <a:xfrm>
            <a:off x="7805123" y="1734056"/>
            <a:ext cx="1610954" cy="584775"/>
          </a:xfrm>
          <a:prstGeom prst="rect">
            <a:avLst/>
          </a:prstGeom>
          <a:noFill/>
        </p:spPr>
        <p:txBody>
          <a:bodyPr wrap="none" rtlCol="0">
            <a:spAutoFit/>
          </a:bodyPr>
          <a:lstStyle/>
          <a:p>
            <a:r>
              <a:rPr lang="en-US" sz="3200" dirty="0">
                <a:solidFill>
                  <a:schemeClr val="tx2"/>
                </a:solidFill>
              </a:rPr>
              <a:t>Strength</a:t>
            </a:r>
          </a:p>
        </p:txBody>
      </p:sp>
      <p:sp>
        <p:nvSpPr>
          <p:cNvPr id="9" name="Slide Number Placeholder 8"/>
          <p:cNvSpPr>
            <a:spLocks noGrp="1"/>
          </p:cNvSpPr>
          <p:nvPr>
            <p:ph type="sldNum" sz="quarter" idx="12"/>
          </p:nvPr>
        </p:nvSpPr>
        <p:spPr/>
        <p:txBody>
          <a:bodyPr/>
          <a:lstStyle/>
          <a:p>
            <a:fld id="{38D295AD-E506-4B33-88AB-4A966B830890}" type="slidenum">
              <a:rPr lang="en-US" smtClean="0"/>
              <a:t>59</a:t>
            </a:fld>
            <a:endParaRPr lang="en-US"/>
          </a:p>
        </p:txBody>
      </p:sp>
      <p:sp>
        <p:nvSpPr>
          <p:cNvPr id="15" name="Rectangle 14"/>
          <p:cNvSpPr/>
          <p:nvPr/>
        </p:nvSpPr>
        <p:spPr>
          <a:xfrm>
            <a:off x="0" y="6246524"/>
            <a:ext cx="12192000" cy="584775"/>
          </a:xfrm>
          <a:prstGeom prst="rect">
            <a:avLst/>
          </a:prstGeom>
        </p:spPr>
        <p:txBody>
          <a:bodyPr wrap="square">
            <a:spAutoFit/>
          </a:bodyPr>
          <a:lstStyle/>
          <a:p>
            <a:pPr algn="ctr"/>
            <a:r>
              <a:rPr lang="en-US" sz="3200" b="1" dirty="0">
                <a:solidFill>
                  <a:schemeClr val="tx2"/>
                </a:solidFill>
              </a:rPr>
              <a:t>Different applications / users require different guarantees</a:t>
            </a:r>
          </a:p>
        </p:txBody>
      </p:sp>
    </p:spTree>
    <p:extLst>
      <p:ext uri="{BB962C8B-B14F-4D97-AF65-F5344CB8AC3E}">
        <p14:creationId xmlns:p14="http://schemas.microsoft.com/office/powerpoint/2010/main" val="960670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Nothing</a:t>
            </a:r>
            <a:endParaRPr lang="fr-CH" dirty="0"/>
          </a:p>
        </p:txBody>
      </p:sp>
      <p:sp>
        <p:nvSpPr>
          <p:cNvPr id="3" name="Content Placeholder 2"/>
          <p:cNvSpPr>
            <a:spLocks noGrp="1"/>
          </p:cNvSpPr>
          <p:nvPr>
            <p:ph idx="1"/>
          </p:nvPr>
        </p:nvSpPr>
        <p:spPr/>
        <p:txBody>
          <a:bodyPr/>
          <a:lstStyle/>
          <a:p>
            <a:r>
              <a:rPr lang="en-US" dirty="0"/>
              <a:t>Cluster of machines on high-speed network</a:t>
            </a:r>
          </a:p>
          <a:p>
            <a:pPr lvl="1"/>
            <a:r>
              <a:rPr lang="en-US" dirty="0"/>
              <a:t>Called "clusters" or "blade servers”</a:t>
            </a:r>
          </a:p>
          <a:p>
            <a:endParaRPr lang="en-US" dirty="0"/>
          </a:p>
          <a:p>
            <a:r>
              <a:rPr lang="en-US" dirty="0"/>
              <a:t>Each machine has its own memory and disk</a:t>
            </a:r>
          </a:p>
          <a:p>
            <a:pPr lvl="1"/>
            <a:r>
              <a:rPr lang="en-US" dirty="0"/>
              <a:t>Note: All machines today have many cores and  many disks. </a:t>
            </a:r>
            <a:br>
              <a:rPr lang="en-US" dirty="0"/>
            </a:br>
            <a:r>
              <a:rPr lang="en-US" dirty="0"/>
              <a:t>SN systems run  many "nodes” in each machine.</a:t>
            </a:r>
          </a:p>
          <a:p>
            <a:endParaRPr lang="en-US" dirty="0"/>
          </a:p>
          <a:p>
            <a:r>
              <a:rPr lang="en-US" dirty="0"/>
              <a:t>Characteristics</a:t>
            </a:r>
          </a:p>
          <a:p>
            <a:pPr lvl="1"/>
            <a:r>
              <a:rPr lang="en-US" dirty="0"/>
              <a:t>Today, this is the most scalable architecture (lowest contention)</a:t>
            </a:r>
          </a:p>
          <a:p>
            <a:pPr lvl="1"/>
            <a:r>
              <a:rPr lang="en-US" dirty="0"/>
              <a:t>Most difficult to administer and tune.</a:t>
            </a:r>
          </a:p>
          <a:p>
            <a:pPr lvl="2"/>
            <a:r>
              <a:rPr lang="en-US" dirty="0"/>
              <a:t>(Think of rebalancing data when adding a new node!)</a:t>
            </a:r>
          </a:p>
          <a:p>
            <a:endParaRPr lang="en-US" dirty="0"/>
          </a:p>
          <a:p>
            <a:endParaRPr lang="fr-CH" dirty="0"/>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6</a:t>
            </a:fld>
            <a:endParaRPr lang="en-US" dirty="0"/>
          </a:p>
        </p:txBody>
      </p:sp>
      <p:sp>
        <p:nvSpPr>
          <p:cNvPr id="5" name="object 3"/>
          <p:cNvSpPr/>
          <p:nvPr/>
        </p:nvSpPr>
        <p:spPr>
          <a:xfrm>
            <a:off x="8904312" y="1628800"/>
            <a:ext cx="3184588" cy="3158870"/>
          </a:xfrm>
          <a:prstGeom prst="rect">
            <a:avLst/>
          </a:prstGeom>
          <a:blipFill>
            <a:blip r:embed="rId3" cstate="print"/>
            <a:srcRect/>
            <a:stretch>
              <a:fillRect l="-134353" r="2"/>
            </a:stretch>
          </a:blipFill>
        </p:spPr>
        <p:txBody>
          <a:bodyPr wrap="square" lIns="0" tIns="0" rIns="0" bIns="0" rtlCol="0"/>
          <a:lstStyle/>
          <a:p>
            <a:endParaRPr sz="3177"/>
          </a:p>
        </p:txBody>
      </p:sp>
      <p:sp>
        <p:nvSpPr>
          <p:cNvPr id="6" name="object 4"/>
          <p:cNvSpPr txBox="1"/>
          <p:nvPr/>
        </p:nvSpPr>
        <p:spPr>
          <a:xfrm>
            <a:off x="8040216" y="4244444"/>
            <a:ext cx="4008904" cy="543226"/>
          </a:xfrm>
          <a:prstGeom prst="rect">
            <a:avLst/>
          </a:prstGeom>
        </p:spPr>
        <p:txBody>
          <a:bodyPr vert="horz" wrap="square" lIns="0" tIns="0" rIns="0" bIns="0" rtlCol="0">
            <a:spAutoFit/>
          </a:bodyPr>
          <a:lstStyle/>
          <a:p>
            <a:pPr marL="11206" algn="r"/>
            <a:r>
              <a:rPr lang="en-US" sz="1765" dirty="0">
                <a:latin typeface="Arial"/>
                <a:cs typeface="Arial"/>
              </a:rPr>
              <a:t>Source</a:t>
            </a:r>
            <a:r>
              <a:rPr sz="1765" dirty="0">
                <a:latin typeface="Arial"/>
                <a:cs typeface="Arial"/>
              </a:rPr>
              <a:t>: </a:t>
            </a:r>
            <a:br>
              <a:rPr lang="en-US" sz="1765" dirty="0">
                <a:latin typeface="Arial"/>
                <a:cs typeface="Arial"/>
              </a:rPr>
            </a:br>
            <a:r>
              <a:rPr sz="1765" dirty="0" err="1">
                <a:latin typeface="Arial"/>
                <a:cs typeface="Arial"/>
              </a:rPr>
              <a:t>Greenplum</a:t>
            </a:r>
            <a:r>
              <a:rPr sz="1765" dirty="0">
                <a:latin typeface="Arial"/>
                <a:cs typeface="Arial"/>
              </a:rPr>
              <a:t> Database</a:t>
            </a:r>
            <a:r>
              <a:rPr sz="1765" spc="-93" dirty="0">
                <a:latin typeface="Arial"/>
                <a:cs typeface="Arial"/>
              </a:rPr>
              <a:t> </a:t>
            </a:r>
            <a:r>
              <a:rPr sz="1765" dirty="0">
                <a:latin typeface="Arial"/>
                <a:cs typeface="Arial"/>
              </a:rPr>
              <a:t>Whitepaper</a:t>
            </a:r>
          </a:p>
        </p:txBody>
      </p:sp>
    </p:spTree>
    <p:extLst>
      <p:ext uri="{BB962C8B-B14F-4D97-AF65-F5344CB8AC3E}">
        <p14:creationId xmlns:p14="http://schemas.microsoft.com/office/powerpoint/2010/main" val="2194766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6305" y="1390389"/>
            <a:ext cx="3864279" cy="3864279"/>
          </a:xfrm>
          <a:prstGeom prst="rect">
            <a:avLst/>
          </a:prstGeom>
        </p:spPr>
      </p:pic>
      <p:sp>
        <p:nvSpPr>
          <p:cNvPr id="5" name="Rectangle 4"/>
          <p:cNvSpPr/>
          <p:nvPr/>
        </p:nvSpPr>
        <p:spPr>
          <a:xfrm>
            <a:off x="1252101" y="744058"/>
            <a:ext cx="1332416" cy="646331"/>
          </a:xfrm>
          <a:prstGeom prst="rect">
            <a:avLst/>
          </a:prstGeom>
        </p:spPr>
        <p:txBody>
          <a:bodyPr wrap="none">
            <a:spAutoFit/>
          </a:bodyPr>
          <a:lstStyle/>
          <a:p>
            <a:r>
              <a:rPr lang="en-US" sz="3600" b="1" dirty="0"/>
              <a:t>Home</a:t>
            </a:r>
          </a:p>
        </p:txBody>
      </p:sp>
      <p:sp>
        <p:nvSpPr>
          <p:cNvPr id="6" name="Rectangle 5"/>
          <p:cNvSpPr/>
          <p:nvPr/>
        </p:nvSpPr>
        <p:spPr>
          <a:xfrm>
            <a:off x="9656567" y="744058"/>
            <a:ext cx="1615635" cy="646331"/>
          </a:xfrm>
          <a:prstGeom prst="rect">
            <a:avLst/>
          </a:prstGeom>
        </p:spPr>
        <p:txBody>
          <a:bodyPr wrap="none">
            <a:spAutoFit/>
          </a:bodyPr>
          <a:lstStyle/>
          <a:p>
            <a:r>
              <a:rPr lang="en-US" sz="3600" b="1" dirty="0"/>
              <a:t>Visitors</a:t>
            </a:r>
          </a:p>
        </p:txBody>
      </p:sp>
      <p:sp>
        <p:nvSpPr>
          <p:cNvPr id="7" name="Slide Number Placeholder 6"/>
          <p:cNvSpPr>
            <a:spLocks noGrp="1"/>
          </p:cNvSpPr>
          <p:nvPr>
            <p:ph type="sldNum" sz="quarter" idx="12"/>
          </p:nvPr>
        </p:nvSpPr>
        <p:spPr/>
        <p:txBody>
          <a:bodyPr/>
          <a:lstStyle/>
          <a:p>
            <a:fld id="{38D295AD-E506-4B33-88AB-4A966B830890}" type="slidenum">
              <a:rPr lang="en-US" smtClean="0"/>
              <a:t>60</a:t>
            </a:fld>
            <a:endParaRPr lang="en-US"/>
          </a:p>
        </p:txBody>
      </p:sp>
      <p:sp>
        <p:nvSpPr>
          <p:cNvPr id="8" name="Title 1"/>
          <p:cNvSpPr>
            <a:spLocks noGrp="1"/>
          </p:cNvSpPr>
          <p:nvPr>
            <p:ph type="title"/>
          </p:nvPr>
        </p:nvSpPr>
        <p:spPr>
          <a:xfrm>
            <a:off x="903784" y="-459432"/>
            <a:ext cx="10515600" cy="1325563"/>
          </a:xfrm>
        </p:spPr>
        <p:txBody>
          <a:bodyPr/>
          <a:lstStyle/>
          <a:p>
            <a:pPr algn="ctr"/>
            <a:r>
              <a:rPr lang="en-US" dirty="0"/>
              <a:t>Real-world Example</a:t>
            </a:r>
          </a:p>
        </p:txBody>
      </p:sp>
      <p:pic>
        <p:nvPicPr>
          <p:cNvPr id="9" name="Picture 8">
            <a:extLst>
              <a:ext uri="{FF2B5EF4-FFF2-40B4-BE49-F238E27FC236}">
                <a16:creationId xmlns:a16="http://schemas.microsoft.com/office/drawing/2014/main" id="{D15F568E-47B3-4685-BB73-75AFE9117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8427" y="1127635"/>
            <a:ext cx="6869545" cy="4581128"/>
          </a:xfrm>
          <a:prstGeom prst="rect">
            <a:avLst/>
          </a:prstGeom>
        </p:spPr>
      </p:pic>
      <p:pic>
        <p:nvPicPr>
          <p:cNvPr id="11" name="Picture 10">
            <a:extLst>
              <a:ext uri="{FF2B5EF4-FFF2-40B4-BE49-F238E27FC236}">
                <a16:creationId xmlns:a16="http://schemas.microsoft.com/office/drawing/2014/main" id="{E17EF649-F0CC-4350-817A-CAE089460A52}"/>
              </a:ext>
            </a:extLst>
          </p:cNvPr>
          <p:cNvPicPr>
            <a:picLocks noChangeAspect="1"/>
          </p:cNvPicPr>
          <p:nvPr/>
        </p:nvPicPr>
        <p:blipFill rotWithShape="1">
          <a:blip r:embed="rId4">
            <a:extLst>
              <a:ext uri="{28A0092B-C50C-407E-A947-70E740481C1C}">
                <a14:useLocalDpi xmlns:a14="http://schemas.microsoft.com/office/drawing/2010/main" val="0"/>
              </a:ext>
            </a:extLst>
          </a:blip>
          <a:srcRect l="29919" r="30660"/>
          <a:stretch/>
        </p:blipFill>
        <p:spPr>
          <a:xfrm>
            <a:off x="4007768" y="866130"/>
            <a:ext cx="4199288" cy="5991869"/>
          </a:xfrm>
          <a:prstGeom prst="rect">
            <a:avLst/>
          </a:prstGeom>
        </p:spPr>
      </p:pic>
    </p:spTree>
    <p:extLst>
      <p:ext uri="{BB962C8B-B14F-4D97-AF65-F5344CB8AC3E}">
        <p14:creationId xmlns:p14="http://schemas.microsoft.com/office/powerpoint/2010/main" val="2074912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Game of Football</a:t>
            </a:r>
          </a:p>
        </p:txBody>
      </p:sp>
      <p:sp>
        <p:nvSpPr>
          <p:cNvPr id="3" name="Content Placeholder 3"/>
          <p:cNvSpPr txBox="1">
            <a:spLocks/>
          </p:cNvSpPr>
          <p:nvPr/>
        </p:nvSpPr>
        <p:spPr>
          <a:xfrm>
            <a:off x="597595" y="1638355"/>
            <a:ext cx="6654543" cy="4525962"/>
          </a:xfrm>
          <a:prstGeom prst="rect">
            <a:avLst/>
          </a:prstGeom>
          <a:solidFill>
            <a:srgbClr val="B6EDAD"/>
          </a:solidFill>
          <a:ln w="12700">
            <a:solidFill>
              <a:schemeClr val="accent3">
                <a:lumMod val="75000"/>
              </a:schemeClr>
            </a:solidFill>
          </a:ln>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a:latin typeface="Consolas" panose="020B0609020204030204" pitchFamily="49" charset="0"/>
                <a:cs typeface="Consolas" panose="020B0609020204030204" pitchFamily="49" charset="0"/>
              </a:rPr>
              <a:t>for half = 1 .. 2  </a:t>
            </a:r>
          </a:p>
          <a:p>
            <a:pPr marL="0" indent="0">
              <a:buFont typeface="Arial" pitchFamily="34" charset="0"/>
              <a:buNone/>
            </a:pPr>
            <a:r>
              <a:rPr lang="en-US" sz="2400" dirty="0">
                <a:latin typeface="Consolas" panose="020B0609020204030204" pitchFamily="49" charset="0"/>
                <a:cs typeface="Consolas" panose="020B0609020204030204" pitchFamily="49" charset="0"/>
              </a:rPr>
              <a:t>    if visitor team scores</a:t>
            </a:r>
          </a:p>
          <a:p>
            <a:pPr marL="0" indent="0">
              <a:buNone/>
            </a:pPr>
            <a:r>
              <a:rPr lang="en-US" sz="2400" dirty="0">
                <a:latin typeface="Consolas" panose="020B0609020204030204" pitchFamily="49" charset="0"/>
                <a:cs typeface="Consolas" panose="020B0609020204030204" pitchFamily="49" charset="0"/>
              </a:rPr>
              <a:t>       score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(“visitors”);</a:t>
            </a:r>
          </a:p>
          <a:p>
            <a:pPr marL="0" indent="0">
              <a:buNone/>
            </a:pPr>
            <a:r>
              <a:rPr lang="en-US" sz="2400" b="1" dirty="0">
                <a:latin typeface="Consolas" panose="020B0609020204030204" pitchFamily="49" charset="0"/>
                <a:cs typeface="Consolas" panose="020B0609020204030204" pitchFamily="49" charset="0"/>
              </a:rPr>
              <a:t>       Write</a:t>
            </a:r>
            <a:r>
              <a:rPr lang="en-US" sz="2400" dirty="0">
                <a:latin typeface="Consolas" panose="020B0609020204030204" pitchFamily="49" charset="0"/>
                <a:cs typeface="Consolas" panose="020B0609020204030204" pitchFamily="49" charset="0"/>
              </a:rPr>
              <a:t> (“visitors”, score + 1);</a:t>
            </a:r>
          </a:p>
          <a:p>
            <a:pPr marL="0" indent="0">
              <a:buFont typeface="Arial" pitchFamily="34" charset="0"/>
              <a:buNone/>
            </a:pPr>
            <a:r>
              <a:rPr lang="en-US" sz="2400" dirty="0">
                <a:latin typeface="Consolas" panose="020B0609020204030204" pitchFamily="49" charset="0"/>
                <a:cs typeface="Consolas" panose="020B0609020204030204" pitchFamily="49" charset="0"/>
              </a:rPr>
              <a:t>    if home team scores</a:t>
            </a:r>
          </a:p>
          <a:p>
            <a:pPr marL="0" indent="0">
              <a:buNone/>
            </a:pPr>
            <a:r>
              <a:rPr lang="en-US" sz="2400" dirty="0">
                <a:latin typeface="Consolas" panose="020B0609020204030204" pitchFamily="49" charset="0"/>
                <a:cs typeface="Consolas" panose="020B0609020204030204" pitchFamily="49" charset="0"/>
              </a:rPr>
              <a:t>       score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(“home”);</a:t>
            </a:r>
          </a:p>
          <a:p>
            <a:pPr marL="0" indent="0">
              <a:buNone/>
            </a:pPr>
            <a:r>
              <a:rPr lang="en-US" sz="2400" b="1" dirty="0">
                <a:latin typeface="Consolas" panose="020B0609020204030204" pitchFamily="49" charset="0"/>
                <a:cs typeface="Consolas" panose="020B0609020204030204" pitchFamily="49" charset="0"/>
              </a:rPr>
              <a:t>       Write</a:t>
            </a:r>
            <a:r>
              <a:rPr lang="en-US" sz="2400" dirty="0">
                <a:latin typeface="Consolas" panose="020B0609020204030204" pitchFamily="49" charset="0"/>
                <a:cs typeface="Consolas" panose="020B0609020204030204" pitchFamily="49" charset="0"/>
              </a:rPr>
              <a:t> (“home”, score + 1);</a:t>
            </a:r>
          </a:p>
          <a:p>
            <a:pPr marL="0" indent="0">
              <a:buFont typeface="Arial" pitchFamily="34" charset="0"/>
              <a:buNone/>
            </a:pPr>
            <a:r>
              <a:rPr lang="en-US" sz="2400" dirty="0">
                <a:latin typeface="Consolas" panose="020B0609020204030204" pitchFamily="49" charset="0"/>
                <a:cs typeface="Consolas" panose="020B0609020204030204" pitchFamily="49" charset="0"/>
              </a:rPr>
              <a:t>end game;</a:t>
            </a:r>
          </a:p>
        </p:txBody>
      </p:sp>
      <p:grpSp>
        <p:nvGrpSpPr>
          <p:cNvPr id="9" name="Group 8"/>
          <p:cNvGrpSpPr/>
          <p:nvPr/>
        </p:nvGrpSpPr>
        <p:grpSpPr>
          <a:xfrm>
            <a:off x="8514126" y="1638355"/>
            <a:ext cx="4025462" cy="4713323"/>
            <a:chOff x="8514126" y="1638355"/>
            <a:chExt cx="4025462" cy="4713323"/>
          </a:xfrm>
        </p:grpSpPr>
        <p:sp>
          <p:nvSpPr>
            <p:cNvPr id="4" name="TextBox 3"/>
            <p:cNvSpPr txBox="1"/>
            <p:nvPr/>
          </p:nvSpPr>
          <p:spPr>
            <a:xfrm>
              <a:off x="8514126" y="1638355"/>
              <a:ext cx="4025462" cy="3046988"/>
            </a:xfrm>
            <a:prstGeom prst="rect">
              <a:avLst/>
            </a:prstGeom>
            <a:noFill/>
          </p:spPr>
          <p:txBody>
            <a:bodyPr wrap="square" rtlCol="0">
              <a:spAutoFit/>
            </a:bodyPr>
            <a:lstStyle/>
            <a:p>
              <a:r>
                <a:rPr lang="en-US" sz="2400" b="1" dirty="0"/>
                <a:t>Sample Game:</a:t>
              </a:r>
            </a:p>
            <a:p>
              <a:r>
                <a:rPr lang="en-US" sz="2400" dirty="0">
                  <a:solidFill>
                    <a:schemeClr val="accent1"/>
                  </a:solidFill>
                  <a:latin typeface="Consolas" panose="020B0609020204030204" pitchFamily="49" charset="0"/>
                  <a:cs typeface="Consolas" panose="020B0609020204030204" pitchFamily="49" charset="0"/>
                </a:rPr>
                <a:t>Write(“home”,1)</a:t>
              </a:r>
            </a:p>
            <a:p>
              <a:r>
                <a:rPr lang="en-US" sz="2400" dirty="0">
                  <a:solidFill>
                    <a:schemeClr val="accent1"/>
                  </a:solidFill>
                  <a:latin typeface="Consolas" panose="020B0609020204030204" pitchFamily="49" charset="0"/>
                  <a:cs typeface="Consolas" panose="020B0609020204030204" pitchFamily="49" charset="0"/>
                </a:rPr>
                <a:t>Write(“visitors”,1) Write(“home”,2)</a:t>
              </a:r>
            </a:p>
            <a:p>
              <a:r>
                <a:rPr lang="en-US" sz="2400" dirty="0">
                  <a:solidFill>
                    <a:schemeClr val="accent1"/>
                  </a:solidFill>
                  <a:latin typeface="Consolas" panose="020B0609020204030204" pitchFamily="49" charset="0"/>
                  <a:cs typeface="Consolas" panose="020B0609020204030204" pitchFamily="49" charset="0"/>
                </a:rPr>
                <a:t>Write(“home”,3)</a:t>
              </a:r>
            </a:p>
            <a:p>
              <a:r>
                <a:rPr lang="en-US" sz="2400" dirty="0">
                  <a:solidFill>
                    <a:schemeClr val="accent1"/>
                  </a:solidFill>
                  <a:latin typeface="Consolas" panose="020B0609020204030204" pitchFamily="49" charset="0"/>
                  <a:cs typeface="Consolas" panose="020B0609020204030204" pitchFamily="49" charset="0"/>
                </a:rPr>
                <a:t>Write(“visitors”,2)</a:t>
              </a:r>
            </a:p>
            <a:p>
              <a:r>
                <a:rPr lang="en-US" sz="2400" dirty="0">
                  <a:solidFill>
                    <a:schemeClr val="accent1"/>
                  </a:solidFill>
                  <a:latin typeface="Consolas" panose="020B0609020204030204" pitchFamily="49" charset="0"/>
                  <a:cs typeface="Consolas" panose="020B0609020204030204" pitchFamily="49" charset="0"/>
                </a:rPr>
                <a:t>Write(“home”,4)</a:t>
              </a:r>
            </a:p>
            <a:p>
              <a:r>
                <a:rPr lang="en-US" sz="2400" dirty="0">
                  <a:solidFill>
                    <a:schemeClr val="accent1"/>
                  </a:solidFill>
                  <a:latin typeface="Consolas" panose="020B0609020204030204" pitchFamily="49" charset="0"/>
                  <a:cs typeface="Consolas" panose="020B0609020204030204" pitchFamily="49" charset="0"/>
                </a:rPr>
                <a:t>Write(“home”,5)</a:t>
              </a:r>
            </a:p>
          </p:txBody>
        </p:sp>
        <p:pic>
          <p:nvPicPr>
            <p:cNvPr id="5" name="Picture 4"/>
            <p:cNvPicPr>
              <a:picLocks noChangeAspect="1"/>
            </p:cNvPicPr>
            <p:nvPr/>
          </p:nvPicPr>
          <p:blipFill>
            <a:blip r:embed="rId2"/>
            <a:stretch>
              <a:fillRect/>
            </a:stretch>
          </p:blipFill>
          <p:spPr>
            <a:xfrm>
              <a:off x="8514126" y="4685343"/>
              <a:ext cx="1139868" cy="1139868"/>
            </a:xfrm>
            <a:prstGeom prst="rect">
              <a:avLst/>
            </a:prstGeom>
          </p:spPr>
        </p:pic>
        <p:sp>
          <p:nvSpPr>
            <p:cNvPr id="7" name="Rectangle 6"/>
            <p:cNvSpPr/>
            <p:nvPr/>
          </p:nvSpPr>
          <p:spPr>
            <a:xfrm>
              <a:off x="8887532" y="5766903"/>
              <a:ext cx="393056" cy="584775"/>
            </a:xfrm>
            <a:prstGeom prst="rect">
              <a:avLst/>
            </a:prstGeom>
          </p:spPr>
          <p:txBody>
            <a:bodyPr wrap="none">
              <a:spAutoFit/>
            </a:bodyPr>
            <a:lstStyle/>
            <a:p>
              <a:r>
                <a:rPr lang="en-US" sz="3200" b="1" dirty="0"/>
                <a:t>5</a:t>
              </a:r>
              <a:endParaRPr lang="en-US" sz="3200" dirty="0"/>
            </a:p>
          </p:txBody>
        </p:sp>
        <p:sp>
          <p:nvSpPr>
            <p:cNvPr id="8" name="Rectangle 7"/>
            <p:cNvSpPr/>
            <p:nvPr/>
          </p:nvSpPr>
          <p:spPr>
            <a:xfrm>
              <a:off x="10330329" y="5766903"/>
              <a:ext cx="393056" cy="584775"/>
            </a:xfrm>
            <a:prstGeom prst="rect">
              <a:avLst/>
            </a:prstGeom>
          </p:spPr>
          <p:txBody>
            <a:bodyPr wrap="none">
              <a:spAutoFit/>
            </a:bodyPr>
            <a:lstStyle/>
            <a:p>
              <a:r>
                <a:rPr lang="en-US" sz="3200"/>
                <a:t>2</a:t>
              </a:r>
              <a:endParaRPr lang="en-US" sz="3200" dirty="0"/>
            </a:p>
          </p:txBody>
        </p:sp>
      </p:grpSp>
      <p:sp>
        <p:nvSpPr>
          <p:cNvPr id="10" name="Rectangle 9"/>
          <p:cNvSpPr/>
          <p:nvPr/>
        </p:nvSpPr>
        <p:spPr>
          <a:xfrm>
            <a:off x="0" y="6259810"/>
            <a:ext cx="12192000" cy="584775"/>
          </a:xfrm>
          <a:prstGeom prst="rect">
            <a:avLst/>
          </a:prstGeom>
        </p:spPr>
        <p:txBody>
          <a:bodyPr wrap="square">
            <a:spAutoFit/>
          </a:bodyPr>
          <a:lstStyle/>
          <a:p>
            <a:pPr algn="ctr"/>
            <a:r>
              <a:rPr lang="en-US" sz="3200" b="1" dirty="0">
                <a:solidFill>
                  <a:schemeClr val="tx2"/>
                </a:solidFill>
              </a:rPr>
              <a:t>Different spectators have different requirements</a:t>
            </a:r>
          </a:p>
        </p:txBody>
      </p:sp>
      <p:sp>
        <p:nvSpPr>
          <p:cNvPr id="11" name="Slide Number Placeholder 10"/>
          <p:cNvSpPr>
            <a:spLocks noGrp="1"/>
          </p:cNvSpPr>
          <p:nvPr>
            <p:ph type="sldNum" sz="quarter" idx="12"/>
          </p:nvPr>
        </p:nvSpPr>
        <p:spPr/>
        <p:txBody>
          <a:bodyPr/>
          <a:lstStyle/>
          <a:p>
            <a:fld id="{B6F15528-21DE-4FAA-801E-634DDDAF4B2B}" type="slidenum">
              <a:rPr lang="en-US" smtClean="0">
                <a:solidFill>
                  <a:prstClr val="black">
                    <a:tint val="75000"/>
                  </a:prstClr>
                </a:solidFill>
              </a:rPr>
              <a:pPr/>
              <a:t>61</a:t>
            </a:fld>
            <a:endParaRPr lang="en-US">
              <a:solidFill>
                <a:prstClr val="black">
                  <a:tint val="75000"/>
                </a:prstClr>
              </a:solidFill>
            </a:endParaRPr>
          </a:p>
        </p:txBody>
      </p:sp>
      <p:pic>
        <p:nvPicPr>
          <p:cNvPr id="12" name="Picture 11">
            <a:extLst>
              <a:ext uri="{FF2B5EF4-FFF2-40B4-BE49-F238E27FC236}">
                <a16:creationId xmlns:a16="http://schemas.microsoft.com/office/drawing/2014/main" id="{C49C208F-2149-4571-89A6-2DAA5A2D60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3416" y="4671104"/>
            <a:ext cx="1906881" cy="1271651"/>
          </a:xfrm>
          <a:prstGeom prst="rect">
            <a:avLst/>
          </a:prstGeom>
        </p:spPr>
      </p:pic>
    </p:spTree>
    <p:extLst>
      <p:ext uri="{BB962C8B-B14F-4D97-AF65-F5344CB8AC3E}">
        <p14:creationId xmlns:p14="http://schemas.microsoft.com/office/powerpoint/2010/main" val="88923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49824"/>
            <a:ext cx="10972800" cy="792162"/>
          </a:xfrm>
        </p:spPr>
        <p:txBody>
          <a:bodyPr/>
          <a:lstStyle/>
          <a:p>
            <a:r>
              <a:rPr lang="en-US" dirty="0"/>
              <a:t>Official Scorekeeper</a:t>
            </a:r>
            <a:br>
              <a:rPr lang="en-US" dirty="0"/>
            </a:br>
            <a:r>
              <a:rPr lang="en-US" dirty="0"/>
              <a:t>(aka </a:t>
            </a:r>
            <a:r>
              <a:rPr lang="en-US" i="1" dirty="0"/>
              <a:t>The Only Writer</a:t>
            </a:r>
            <a:r>
              <a:rPr lang="en-US" dirty="0"/>
              <a:t>)</a:t>
            </a:r>
          </a:p>
        </p:txBody>
      </p:sp>
      <p:sp>
        <p:nvSpPr>
          <p:cNvPr id="8" name="Content Placeholder 7"/>
          <p:cNvSpPr>
            <a:spLocks noGrp="1"/>
          </p:cNvSpPr>
          <p:nvPr>
            <p:ph sz="half" idx="1"/>
          </p:nvPr>
        </p:nvSpPr>
        <p:spPr>
          <a:xfrm>
            <a:off x="231913" y="1661318"/>
            <a:ext cx="3505200" cy="1782763"/>
          </a:xfrm>
        </p:spPr>
        <p:txBody>
          <a:bodyPr>
            <a:normAutofit/>
          </a:bodyPr>
          <a:lstStyle/>
          <a:p>
            <a:pPr marL="0" indent="0">
              <a:buNone/>
            </a:pPr>
            <a:r>
              <a:rPr lang="en-US" dirty="0"/>
              <a:t>Desired consistency?</a:t>
            </a:r>
          </a:p>
          <a:p>
            <a:pPr marL="0" lvl="1" indent="0">
              <a:buNone/>
            </a:pPr>
            <a:r>
              <a:rPr lang="en-US" sz="2800" dirty="0">
                <a:solidFill>
                  <a:srgbClr val="FF0000"/>
                </a:solidFill>
              </a:rPr>
              <a:t>Strong</a:t>
            </a:r>
          </a:p>
          <a:p>
            <a:pPr marL="0" lvl="1" indent="0">
              <a:buNone/>
            </a:pPr>
            <a:r>
              <a:rPr lang="en-US" sz="2800" dirty="0">
                <a:solidFill>
                  <a:srgbClr val="FF0000"/>
                </a:solidFill>
              </a:rPr>
              <a:t>=  Read My Writes!</a:t>
            </a:r>
          </a:p>
        </p:txBody>
      </p:sp>
      <p:sp>
        <p:nvSpPr>
          <p:cNvPr id="4" name="Slide Number Placeholder 3"/>
          <p:cNvSpPr>
            <a:spLocks noGrp="1"/>
          </p:cNvSpPr>
          <p:nvPr>
            <p:ph type="sldNum" sz="quarter" idx="12"/>
          </p:nvPr>
        </p:nvSpPr>
        <p:spPr/>
        <p:txBody>
          <a:bodyPr/>
          <a:lstStyle/>
          <a:p>
            <a:pPr>
              <a:defRPr/>
            </a:pPr>
            <a:fld id="{2295B391-E3B8-46C2-998D-02A34B3D9AE6}" type="slidenum">
              <a:rPr lang="en-US" smtClean="0"/>
              <a:pPr>
                <a:defRPr/>
              </a:pPr>
              <a:t>62</a:t>
            </a:fld>
            <a:endParaRPr lang="en-US"/>
          </a:p>
        </p:txBody>
      </p:sp>
      <p:sp>
        <p:nvSpPr>
          <p:cNvPr id="10" name="Content Placeholder 2"/>
          <p:cNvSpPr txBox="1">
            <a:spLocks/>
          </p:cNvSpPr>
          <p:nvPr/>
        </p:nvSpPr>
        <p:spPr bwMode="auto">
          <a:xfrm>
            <a:off x="3432313" y="1794193"/>
            <a:ext cx="5327374" cy="1447800"/>
          </a:xfrm>
          <a:prstGeom prst="rect">
            <a:avLst/>
          </a:prstGeom>
          <a:solidFill>
            <a:srgbClr val="B6EDAD"/>
          </a:solidFill>
          <a:ln w="12700">
            <a:solidFill>
              <a:schemeClr val="accent3">
                <a:lumMod val="50000"/>
              </a:schemeClr>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latin typeface="Consolas" panose="020B0609020204030204" pitchFamily="49" charset="0"/>
                <a:cs typeface="Consolas" panose="020B0609020204030204" pitchFamily="49" charset="0"/>
              </a:rPr>
              <a:t>score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(“visitors”);</a:t>
            </a:r>
          </a:p>
          <a:p>
            <a:pPr marL="0" indent="0">
              <a:buNone/>
            </a:pPr>
            <a:r>
              <a:rPr lang="en-US" sz="2400" b="1" dirty="0">
                <a:latin typeface="Consolas" panose="020B0609020204030204" pitchFamily="49" charset="0"/>
                <a:cs typeface="Consolas" panose="020B0609020204030204" pitchFamily="49" charset="0"/>
              </a:rPr>
              <a:t>Write</a:t>
            </a:r>
            <a:r>
              <a:rPr lang="en-US" sz="2400" dirty="0">
                <a:latin typeface="Consolas" panose="020B0609020204030204" pitchFamily="49" charset="0"/>
                <a:cs typeface="Consolas" panose="020B0609020204030204" pitchFamily="49" charset="0"/>
              </a:rPr>
              <a:t> (“visitors”, score + 1);</a:t>
            </a:r>
          </a:p>
        </p:txBody>
      </p:sp>
      <p:graphicFrame>
        <p:nvGraphicFramePr>
          <p:cNvPr id="6" name="Table 5"/>
          <p:cNvGraphicFramePr>
            <a:graphicFrameLocks noGrp="1"/>
          </p:cNvGraphicFramePr>
          <p:nvPr>
            <p:extLst/>
          </p:nvPr>
        </p:nvGraphicFramePr>
        <p:xfrm>
          <a:off x="9121849" y="0"/>
          <a:ext cx="3070151" cy="4445000"/>
        </p:xfrm>
        <a:graphic>
          <a:graphicData uri="http://schemas.openxmlformats.org/drawingml/2006/table">
            <a:tbl>
              <a:tblPr bandRow="1">
                <a:tableStyleId>{5C22544A-7EE6-4342-B048-85BDC9FD1C3A}</a:tableStyleId>
              </a:tblPr>
              <a:tblGrid>
                <a:gridCol w="3070151">
                  <a:extLst>
                    <a:ext uri="{9D8B030D-6E8A-4147-A177-3AD203B41FA5}">
                      <a16:colId xmlns:a16="http://schemas.microsoft.com/office/drawing/2014/main" val="20000"/>
                    </a:ext>
                  </a:extLst>
                </a:gridCol>
              </a:tblGrid>
              <a:tr h="635000">
                <a:tc>
                  <a:txBody>
                    <a:bodyPr/>
                    <a:lstStyle/>
                    <a:p>
                      <a:r>
                        <a:rPr lang="en-US" sz="3200" b="1" dirty="0"/>
                        <a:t>Guarantees</a:t>
                      </a:r>
                    </a:p>
                  </a:txBody>
                  <a:tcPr/>
                </a:tc>
                <a:extLst>
                  <a:ext uri="{0D108BD9-81ED-4DB2-BD59-A6C34878D82A}">
                    <a16:rowId xmlns:a16="http://schemas.microsoft.com/office/drawing/2014/main" val="10000"/>
                  </a:ext>
                </a:extLst>
              </a:tr>
              <a:tr h="635000">
                <a:tc>
                  <a:txBody>
                    <a:bodyPr/>
                    <a:lstStyle/>
                    <a:p>
                      <a:r>
                        <a:rPr lang="en-US" sz="2400" dirty="0"/>
                        <a:t>Strong Consistency</a:t>
                      </a:r>
                    </a:p>
                  </a:txBody>
                  <a:tcPr/>
                </a:tc>
                <a:extLst>
                  <a:ext uri="{0D108BD9-81ED-4DB2-BD59-A6C34878D82A}">
                    <a16:rowId xmlns:a16="http://schemas.microsoft.com/office/drawing/2014/main" val="10001"/>
                  </a:ext>
                </a:extLst>
              </a:tr>
              <a:tr h="635000">
                <a:tc>
                  <a:txBody>
                    <a:bodyPr/>
                    <a:lstStyle/>
                    <a:p>
                      <a:r>
                        <a:rPr lang="en-US" sz="2400" dirty="0"/>
                        <a:t>Eventual Consistency</a:t>
                      </a:r>
                    </a:p>
                  </a:txBody>
                  <a:tcPr/>
                </a:tc>
                <a:extLst>
                  <a:ext uri="{0D108BD9-81ED-4DB2-BD59-A6C34878D82A}">
                    <a16:rowId xmlns:a16="http://schemas.microsoft.com/office/drawing/2014/main" val="10002"/>
                  </a:ext>
                </a:extLst>
              </a:tr>
              <a:tr h="635000">
                <a:tc>
                  <a:txBody>
                    <a:bodyPr/>
                    <a:lstStyle/>
                    <a:p>
                      <a:r>
                        <a:rPr lang="en-US" sz="2400" dirty="0">
                          <a:solidFill>
                            <a:prstClr val="black"/>
                          </a:solidFill>
                        </a:rPr>
                        <a:t>Consistent Prefix</a:t>
                      </a:r>
                      <a:endParaRPr lang="en-US" sz="2400" dirty="0"/>
                    </a:p>
                  </a:txBody>
                  <a:tcPr/>
                </a:tc>
                <a:extLst>
                  <a:ext uri="{0D108BD9-81ED-4DB2-BD59-A6C34878D82A}">
                    <a16:rowId xmlns:a16="http://schemas.microsoft.com/office/drawing/2014/main" val="10003"/>
                  </a:ext>
                </a:extLst>
              </a:tr>
              <a:tr h="635000">
                <a:tc>
                  <a:txBody>
                    <a:bodyPr/>
                    <a:lstStyle/>
                    <a:p>
                      <a:r>
                        <a:rPr lang="en-US" sz="2400" dirty="0">
                          <a:solidFill>
                            <a:prstClr val="black"/>
                          </a:solidFill>
                        </a:rPr>
                        <a:t>Monotonic Reads</a:t>
                      </a:r>
                      <a:endParaRPr lang="en-US" sz="2400" dirty="0"/>
                    </a:p>
                  </a:txBody>
                  <a:tcPr/>
                </a:tc>
                <a:extLst>
                  <a:ext uri="{0D108BD9-81ED-4DB2-BD59-A6C34878D82A}">
                    <a16:rowId xmlns:a16="http://schemas.microsoft.com/office/drawing/2014/main" val="10004"/>
                  </a:ext>
                </a:extLst>
              </a:tr>
              <a:tr h="635000">
                <a:tc>
                  <a:txBody>
                    <a:bodyPr/>
                    <a:lstStyle/>
                    <a:p>
                      <a:r>
                        <a:rPr lang="en-US" sz="2400" dirty="0">
                          <a:solidFill>
                            <a:prstClr val="black"/>
                          </a:solidFill>
                        </a:rPr>
                        <a:t>Read My Writes</a:t>
                      </a:r>
                      <a:endParaRPr lang="en-US" sz="2400" dirty="0"/>
                    </a:p>
                  </a:txBody>
                  <a:tcPr/>
                </a:tc>
                <a:extLst>
                  <a:ext uri="{0D108BD9-81ED-4DB2-BD59-A6C34878D82A}">
                    <a16:rowId xmlns:a16="http://schemas.microsoft.com/office/drawing/2014/main" val="10005"/>
                  </a:ext>
                </a:extLst>
              </a:tr>
              <a:tr h="635000">
                <a:tc>
                  <a:txBody>
                    <a:bodyPr/>
                    <a:lstStyle/>
                    <a:p>
                      <a:r>
                        <a:rPr lang="en-US" sz="2400" dirty="0">
                          <a:solidFill>
                            <a:prstClr val="black"/>
                          </a:solidFill>
                        </a:rPr>
                        <a:t>Bounded Staleness</a:t>
                      </a:r>
                      <a:endParaRPr lang="en-US" sz="2400" dirty="0"/>
                    </a:p>
                  </a:txBody>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extLst/>
          </p:nvPr>
        </p:nvGraphicFramePr>
        <p:xfrm>
          <a:off x="609600" y="5275827"/>
          <a:ext cx="10104783" cy="1463040"/>
        </p:xfrm>
        <a:graphic>
          <a:graphicData uri="http://schemas.openxmlformats.org/drawingml/2006/table">
            <a:tbl>
              <a:tblPr firstRow="1" bandRow="1">
                <a:tableStyleId>{5C22544A-7EE6-4342-B048-85BDC9FD1C3A}</a:tableStyleId>
              </a:tblPr>
              <a:tblGrid>
                <a:gridCol w="3676714">
                  <a:extLst>
                    <a:ext uri="{9D8B030D-6E8A-4147-A177-3AD203B41FA5}">
                      <a16:colId xmlns:a16="http://schemas.microsoft.com/office/drawing/2014/main" val="20000"/>
                    </a:ext>
                  </a:extLst>
                </a:gridCol>
                <a:gridCol w="6428069">
                  <a:extLst>
                    <a:ext uri="{9D8B030D-6E8A-4147-A177-3AD203B41FA5}">
                      <a16:colId xmlns:a16="http://schemas.microsoft.com/office/drawing/2014/main" val="20001"/>
                    </a:ext>
                  </a:extLst>
                </a:gridCol>
              </a:tblGrid>
              <a:tr h="370840">
                <a:tc rowSpan="2">
                  <a:txBody>
                    <a:bodyPr/>
                    <a:lstStyle/>
                    <a:p>
                      <a:r>
                        <a:rPr lang="en-US" sz="3200" dirty="0"/>
                        <a:t>Read My Writes</a:t>
                      </a:r>
                    </a:p>
                  </a:txBody>
                  <a:tcPr/>
                </a:tc>
                <a:tc>
                  <a:txBody>
                    <a:bodyPr/>
                    <a:lstStyle/>
                    <a:p>
                      <a:r>
                        <a:rPr lang="en-US" sz="2800" dirty="0"/>
                        <a:t>Writer: 5 - 2</a:t>
                      </a:r>
                    </a:p>
                  </a:txBody>
                  <a:tcPr/>
                </a:tc>
                <a:extLst>
                  <a:ext uri="{0D108BD9-81ED-4DB2-BD59-A6C34878D82A}">
                    <a16:rowId xmlns:a16="http://schemas.microsoft.com/office/drawing/2014/main" val="10000"/>
                  </a:ext>
                </a:extLst>
              </a:tr>
              <a:tr h="370840">
                <a:tc vMerge="1">
                  <a:txBody>
                    <a:bodyPr/>
                    <a:lstStyle/>
                    <a:p>
                      <a:endParaRPr lang="en-US" dirty="0"/>
                    </a:p>
                  </a:txBody>
                  <a:tcPr/>
                </a:tc>
                <a:tc>
                  <a:txBody>
                    <a:bodyPr/>
                    <a:lstStyle/>
                    <a:p>
                      <a:r>
                        <a:rPr lang="en-US" sz="2800" dirty="0"/>
                        <a:t>Rest: 0-0,</a:t>
                      </a:r>
                      <a:r>
                        <a:rPr lang="en-US" sz="2800" baseline="0" dirty="0"/>
                        <a:t> 1-0, 2-0,3-0,4-0,5-0,0-1,1-1,2-1,3-1,4-1,5-1,0-2,1-2,2-2,3-2,4-2,5-2</a:t>
                      </a:r>
                      <a:endParaRPr lang="en-US" sz="2800" dirty="0"/>
                    </a:p>
                  </a:txBody>
                  <a:tcPr/>
                </a:tc>
                <a:extLst>
                  <a:ext uri="{0D108BD9-81ED-4DB2-BD59-A6C34878D82A}">
                    <a16:rowId xmlns:a16="http://schemas.microsoft.com/office/drawing/2014/main" val="10001"/>
                  </a:ext>
                </a:extLst>
              </a:tr>
            </a:tbl>
          </a:graphicData>
        </a:graphic>
      </p:graphicFrame>
      <p:grpSp>
        <p:nvGrpSpPr>
          <p:cNvPr id="7" name="Group 6"/>
          <p:cNvGrpSpPr/>
          <p:nvPr/>
        </p:nvGrpSpPr>
        <p:grpSpPr>
          <a:xfrm>
            <a:off x="2310668" y="3461423"/>
            <a:ext cx="6183073" cy="1666335"/>
            <a:chOff x="1984513" y="4296640"/>
            <a:chExt cx="6183073" cy="1666335"/>
          </a:xfrm>
        </p:grpSpPr>
        <p:pic>
          <p:nvPicPr>
            <p:cNvPr id="9" name="Picture 8"/>
            <p:cNvPicPr>
              <a:picLocks noChangeAspect="1"/>
            </p:cNvPicPr>
            <p:nvPr/>
          </p:nvPicPr>
          <p:blipFill>
            <a:blip r:embed="rId3"/>
            <a:stretch>
              <a:fillRect/>
            </a:stretch>
          </p:blipFill>
          <p:spPr>
            <a:xfrm>
              <a:off x="5958327" y="4296640"/>
              <a:ext cx="1139868" cy="1139868"/>
            </a:xfrm>
            <a:prstGeom prst="rect">
              <a:avLst/>
            </a:prstGeom>
          </p:spPr>
        </p:pic>
        <p:sp>
          <p:nvSpPr>
            <p:cNvPr id="12" name="Rectangle 11"/>
            <p:cNvSpPr/>
            <p:nvPr/>
          </p:nvSpPr>
          <p:spPr>
            <a:xfrm>
              <a:off x="6331733" y="5378200"/>
              <a:ext cx="393056" cy="584775"/>
            </a:xfrm>
            <a:prstGeom prst="rect">
              <a:avLst/>
            </a:prstGeom>
          </p:spPr>
          <p:txBody>
            <a:bodyPr wrap="none">
              <a:spAutoFit/>
            </a:bodyPr>
            <a:lstStyle/>
            <a:p>
              <a:r>
                <a:rPr lang="en-US" sz="3200" b="1" dirty="0"/>
                <a:t>5</a:t>
              </a:r>
              <a:endParaRPr lang="en-US" sz="3200" dirty="0"/>
            </a:p>
          </p:txBody>
        </p:sp>
        <p:sp>
          <p:nvSpPr>
            <p:cNvPr id="13" name="Rectangle 12"/>
            <p:cNvSpPr/>
            <p:nvPr/>
          </p:nvSpPr>
          <p:spPr>
            <a:xfrm>
              <a:off x="7774530" y="5378200"/>
              <a:ext cx="393056" cy="584775"/>
            </a:xfrm>
            <a:prstGeom prst="rect">
              <a:avLst/>
            </a:prstGeom>
          </p:spPr>
          <p:txBody>
            <a:bodyPr wrap="none">
              <a:spAutoFit/>
            </a:bodyPr>
            <a:lstStyle/>
            <a:p>
              <a:r>
                <a:rPr lang="en-US" sz="3200" b="1" dirty="0"/>
                <a:t>2</a:t>
              </a:r>
            </a:p>
          </p:txBody>
        </p:sp>
        <p:sp>
          <p:nvSpPr>
            <p:cNvPr id="14" name="Title 1"/>
            <p:cNvSpPr txBox="1">
              <a:spLocks/>
            </p:cNvSpPr>
            <p:nvPr/>
          </p:nvSpPr>
          <p:spPr>
            <a:xfrm>
              <a:off x="1984513" y="4396059"/>
              <a:ext cx="4174349"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Current Score:</a:t>
              </a:r>
            </a:p>
          </p:txBody>
        </p:sp>
      </p:grpSp>
      <p:pic>
        <p:nvPicPr>
          <p:cNvPr id="15" name="Picture 14">
            <a:extLst>
              <a:ext uri="{FF2B5EF4-FFF2-40B4-BE49-F238E27FC236}">
                <a16:creationId xmlns:a16="http://schemas.microsoft.com/office/drawing/2014/main" id="{902AFD16-35C1-4286-BE33-264AF480E4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9659" y="3436994"/>
            <a:ext cx="1906881" cy="1271651"/>
          </a:xfrm>
          <a:prstGeom prst="rect">
            <a:avLst/>
          </a:prstGeom>
        </p:spPr>
      </p:pic>
    </p:spTree>
    <p:extLst>
      <p:ext uri="{BB962C8B-B14F-4D97-AF65-F5344CB8AC3E}">
        <p14:creationId xmlns:p14="http://schemas.microsoft.com/office/powerpoint/2010/main" val="139369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Referee</a:t>
            </a:r>
          </a:p>
        </p:txBody>
      </p:sp>
      <p:sp>
        <p:nvSpPr>
          <p:cNvPr id="8" name="Content Placeholder 7"/>
          <p:cNvSpPr>
            <a:spLocks noGrp="1"/>
          </p:cNvSpPr>
          <p:nvPr>
            <p:ph sz="half" idx="1"/>
          </p:nvPr>
        </p:nvSpPr>
        <p:spPr>
          <a:xfrm>
            <a:off x="231913" y="1661318"/>
            <a:ext cx="3505200" cy="1782763"/>
          </a:xfrm>
        </p:spPr>
        <p:txBody>
          <a:bodyPr>
            <a:normAutofit/>
          </a:bodyPr>
          <a:lstStyle/>
          <a:p>
            <a:pPr marL="0" indent="0">
              <a:buNone/>
            </a:pPr>
            <a:r>
              <a:rPr lang="en-US" dirty="0"/>
              <a:t>Desired consistency?</a:t>
            </a:r>
          </a:p>
          <a:p>
            <a:pPr marL="0" lvl="1" indent="0">
              <a:buNone/>
            </a:pPr>
            <a:r>
              <a:rPr lang="en-US" sz="2800" dirty="0">
                <a:solidFill>
                  <a:srgbClr val="FF0000"/>
                </a:solidFill>
              </a:rPr>
              <a:t>Strong Consistency</a:t>
            </a:r>
          </a:p>
        </p:txBody>
      </p:sp>
      <p:sp>
        <p:nvSpPr>
          <p:cNvPr id="4" name="Slide Number Placeholder 3"/>
          <p:cNvSpPr>
            <a:spLocks noGrp="1"/>
          </p:cNvSpPr>
          <p:nvPr>
            <p:ph type="sldNum" sz="quarter" idx="12"/>
          </p:nvPr>
        </p:nvSpPr>
        <p:spPr/>
        <p:txBody>
          <a:bodyPr/>
          <a:lstStyle/>
          <a:p>
            <a:pPr>
              <a:defRPr/>
            </a:pPr>
            <a:fld id="{2295B391-E3B8-46C2-998D-02A34B3D9AE6}" type="slidenum">
              <a:rPr lang="en-US" smtClean="0"/>
              <a:pPr>
                <a:defRPr/>
              </a:pPr>
              <a:t>63</a:t>
            </a:fld>
            <a:endParaRPr lang="en-US"/>
          </a:p>
        </p:txBody>
      </p:sp>
      <p:sp>
        <p:nvSpPr>
          <p:cNvPr id="10" name="Content Placeholder 2"/>
          <p:cNvSpPr txBox="1">
            <a:spLocks/>
          </p:cNvSpPr>
          <p:nvPr/>
        </p:nvSpPr>
        <p:spPr bwMode="auto">
          <a:xfrm>
            <a:off x="3432313" y="1222166"/>
            <a:ext cx="5327374" cy="3095859"/>
          </a:xfrm>
          <a:prstGeom prst="rect">
            <a:avLst/>
          </a:prstGeom>
          <a:solidFill>
            <a:srgbClr val="B6EDAD"/>
          </a:solidFill>
          <a:ln w="12700">
            <a:solidFill>
              <a:schemeClr val="accent3">
                <a:lumMod val="50000"/>
              </a:schemeClr>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latin typeface="Consolas" panose="020B0609020204030204" pitchFamily="49" charset="0"/>
                <a:cs typeface="Consolas" panose="020B0609020204030204" pitchFamily="49" charset="0"/>
              </a:rPr>
              <a:t>if end of 2</a:t>
            </a:r>
            <a:r>
              <a:rPr lang="en-US" sz="2400" baseline="30000" dirty="0">
                <a:latin typeface="Consolas" panose="020B0609020204030204" pitchFamily="49" charset="0"/>
                <a:cs typeface="Consolas" panose="020B0609020204030204" pitchFamily="49" charset="0"/>
              </a:rPr>
              <a:t>nd</a:t>
            </a:r>
            <a:r>
              <a:rPr lang="en-US" sz="2400" dirty="0">
                <a:latin typeface="Consolas" panose="020B0609020204030204" pitchFamily="49" charset="0"/>
                <a:cs typeface="Consolas" panose="020B0609020204030204" pitchFamily="49" charset="0"/>
              </a:rPr>
              <a:t> half then</a:t>
            </a:r>
            <a:br>
              <a:rPr lang="en-US" sz="2400" dirty="0">
                <a:latin typeface="Consolas" panose="020B0609020204030204" pitchFamily="49" charset="0"/>
                <a:cs typeface="Consolas" panose="020B0609020204030204" pitchFamily="49" charset="0"/>
              </a:rPr>
            </a:br>
            <a:r>
              <a:rPr lang="en-US" sz="2400" dirty="0" err="1">
                <a:latin typeface="Consolas" panose="020B0609020204030204" pitchFamily="49" charset="0"/>
                <a:cs typeface="Consolas" panose="020B0609020204030204" pitchFamily="49" charset="0"/>
              </a:rPr>
              <a:t>vScore</a:t>
            </a:r>
            <a:r>
              <a:rPr lang="en-US" sz="2400" dirty="0">
                <a:latin typeface="Consolas" panose="020B0609020204030204" pitchFamily="49" charset="0"/>
                <a:cs typeface="Consolas" panose="020B0609020204030204" pitchFamily="49" charset="0"/>
              </a:rPr>
              <a:t>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(“visitors”);</a:t>
            </a:r>
          </a:p>
          <a:p>
            <a:pPr marL="0" indent="0">
              <a:buNone/>
            </a:pPr>
            <a:r>
              <a:rPr lang="en-US" sz="2400" dirty="0" err="1">
                <a:latin typeface="Consolas" panose="020B0609020204030204" pitchFamily="49" charset="0"/>
                <a:cs typeface="Consolas" panose="020B0609020204030204" pitchFamily="49" charset="0"/>
              </a:rPr>
              <a:t>hScore</a:t>
            </a:r>
            <a:r>
              <a:rPr lang="en-US" sz="2400" dirty="0">
                <a:latin typeface="Consolas" panose="020B0609020204030204" pitchFamily="49" charset="0"/>
                <a:cs typeface="Consolas" panose="020B0609020204030204" pitchFamily="49" charset="0"/>
              </a:rPr>
              <a:t>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(“home”);</a:t>
            </a:r>
          </a:p>
          <a:p>
            <a:pPr marL="0" indent="0">
              <a:buNone/>
            </a:pPr>
            <a:r>
              <a:rPr lang="en-US" sz="2400" dirty="0">
                <a:latin typeface="Consolas" panose="020B0609020204030204" pitchFamily="49" charset="0"/>
                <a:cs typeface="Consolas" panose="020B0609020204030204" pitchFamily="49" charset="0"/>
              </a:rPr>
              <a:t>if </a:t>
            </a:r>
            <a:r>
              <a:rPr lang="en-US" sz="2400" dirty="0" err="1">
                <a:latin typeface="Consolas" panose="020B0609020204030204" pitchFamily="49" charset="0"/>
                <a:cs typeface="Consolas" panose="020B0609020204030204" pitchFamily="49" charset="0"/>
              </a:rPr>
              <a:t>vScore</a:t>
            </a:r>
            <a:r>
              <a:rPr lang="en-US" sz="2400" dirty="0">
                <a:latin typeface="Consolas" panose="020B0609020204030204" pitchFamily="49" charset="0"/>
                <a:cs typeface="Consolas" panose="020B0609020204030204" pitchFamily="49" charset="0"/>
              </a:rPr>
              <a:t> == </a:t>
            </a:r>
            <a:r>
              <a:rPr lang="en-US" sz="2400" dirty="0" err="1">
                <a:latin typeface="Consolas" panose="020B0609020204030204" pitchFamily="49" charset="0"/>
                <a:cs typeface="Consolas" panose="020B0609020204030204" pitchFamily="49" charset="0"/>
              </a:rPr>
              <a:t>hScore</a:t>
            </a:r>
            <a:endParaRPr lang="en-US" sz="2400" dirty="0">
              <a:latin typeface="Consolas" panose="020B0609020204030204" pitchFamily="49" charset="0"/>
              <a:cs typeface="Consolas" panose="020B0609020204030204" pitchFamily="49" charset="0"/>
            </a:endParaRPr>
          </a:p>
          <a:p>
            <a:pPr marL="0" indent="0">
              <a:buNone/>
            </a:pPr>
            <a:r>
              <a:rPr lang="en-US" sz="2400" b="1" dirty="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start overtime();</a:t>
            </a:r>
          </a:p>
          <a:p>
            <a:pPr marL="0" indent="0">
              <a:buNone/>
            </a:pPr>
            <a:r>
              <a:rPr lang="en-US" sz="2400" dirty="0">
                <a:latin typeface="Consolas" panose="020B0609020204030204" pitchFamily="49" charset="0"/>
                <a:cs typeface="Consolas" panose="020B0609020204030204" pitchFamily="49" charset="0"/>
              </a:rPr>
              <a:t>else</a:t>
            </a:r>
          </a:p>
          <a:p>
            <a:pPr marL="0" indent="0">
              <a:buNone/>
            </a:pPr>
            <a:r>
              <a:rPr lang="en-US" sz="2400" b="1" dirty="0">
                <a:latin typeface="Consolas" panose="020B0609020204030204" pitchFamily="49" charset="0"/>
                <a:cs typeface="Consolas" panose="020B0609020204030204" pitchFamily="49" charset="0"/>
              </a:rPr>
              <a:t>   </a:t>
            </a:r>
            <a:r>
              <a:rPr lang="en-US" sz="2400" dirty="0">
                <a:latin typeface="Consolas" panose="020B0609020204030204" pitchFamily="49" charset="0"/>
                <a:cs typeface="Consolas" panose="020B0609020204030204" pitchFamily="49" charset="0"/>
              </a:rPr>
              <a:t>end game;</a:t>
            </a:r>
          </a:p>
        </p:txBody>
      </p:sp>
      <p:graphicFrame>
        <p:nvGraphicFramePr>
          <p:cNvPr id="6" name="Table 5"/>
          <p:cNvGraphicFramePr>
            <a:graphicFrameLocks noGrp="1"/>
          </p:cNvGraphicFramePr>
          <p:nvPr>
            <p:extLst/>
          </p:nvPr>
        </p:nvGraphicFramePr>
        <p:xfrm>
          <a:off x="9121849" y="0"/>
          <a:ext cx="3070151" cy="4445000"/>
        </p:xfrm>
        <a:graphic>
          <a:graphicData uri="http://schemas.openxmlformats.org/drawingml/2006/table">
            <a:tbl>
              <a:tblPr bandRow="1">
                <a:tableStyleId>{5C22544A-7EE6-4342-B048-85BDC9FD1C3A}</a:tableStyleId>
              </a:tblPr>
              <a:tblGrid>
                <a:gridCol w="3070151">
                  <a:extLst>
                    <a:ext uri="{9D8B030D-6E8A-4147-A177-3AD203B41FA5}">
                      <a16:colId xmlns:a16="http://schemas.microsoft.com/office/drawing/2014/main" val="20000"/>
                    </a:ext>
                  </a:extLst>
                </a:gridCol>
              </a:tblGrid>
              <a:tr h="635000">
                <a:tc>
                  <a:txBody>
                    <a:bodyPr/>
                    <a:lstStyle/>
                    <a:p>
                      <a:r>
                        <a:rPr lang="en-US" sz="3200" b="1" dirty="0"/>
                        <a:t>Guarantees</a:t>
                      </a:r>
                    </a:p>
                  </a:txBody>
                  <a:tcPr/>
                </a:tc>
                <a:extLst>
                  <a:ext uri="{0D108BD9-81ED-4DB2-BD59-A6C34878D82A}">
                    <a16:rowId xmlns:a16="http://schemas.microsoft.com/office/drawing/2014/main" val="10000"/>
                  </a:ext>
                </a:extLst>
              </a:tr>
              <a:tr h="635000">
                <a:tc>
                  <a:txBody>
                    <a:bodyPr/>
                    <a:lstStyle/>
                    <a:p>
                      <a:r>
                        <a:rPr lang="en-US" sz="2400" dirty="0"/>
                        <a:t>Strong Consistency</a:t>
                      </a:r>
                    </a:p>
                  </a:txBody>
                  <a:tcPr/>
                </a:tc>
                <a:extLst>
                  <a:ext uri="{0D108BD9-81ED-4DB2-BD59-A6C34878D82A}">
                    <a16:rowId xmlns:a16="http://schemas.microsoft.com/office/drawing/2014/main" val="10001"/>
                  </a:ext>
                </a:extLst>
              </a:tr>
              <a:tr h="635000">
                <a:tc>
                  <a:txBody>
                    <a:bodyPr/>
                    <a:lstStyle/>
                    <a:p>
                      <a:r>
                        <a:rPr lang="en-US" sz="2400" dirty="0"/>
                        <a:t>Eventual Consistency</a:t>
                      </a:r>
                    </a:p>
                  </a:txBody>
                  <a:tcPr/>
                </a:tc>
                <a:extLst>
                  <a:ext uri="{0D108BD9-81ED-4DB2-BD59-A6C34878D82A}">
                    <a16:rowId xmlns:a16="http://schemas.microsoft.com/office/drawing/2014/main" val="10002"/>
                  </a:ext>
                </a:extLst>
              </a:tr>
              <a:tr h="635000">
                <a:tc>
                  <a:txBody>
                    <a:bodyPr/>
                    <a:lstStyle/>
                    <a:p>
                      <a:r>
                        <a:rPr lang="en-US" sz="2400" dirty="0">
                          <a:solidFill>
                            <a:prstClr val="black"/>
                          </a:solidFill>
                        </a:rPr>
                        <a:t>Consistent Prefix</a:t>
                      </a:r>
                      <a:endParaRPr lang="en-US" sz="2400" dirty="0"/>
                    </a:p>
                  </a:txBody>
                  <a:tcPr/>
                </a:tc>
                <a:extLst>
                  <a:ext uri="{0D108BD9-81ED-4DB2-BD59-A6C34878D82A}">
                    <a16:rowId xmlns:a16="http://schemas.microsoft.com/office/drawing/2014/main" val="10003"/>
                  </a:ext>
                </a:extLst>
              </a:tr>
              <a:tr h="635000">
                <a:tc>
                  <a:txBody>
                    <a:bodyPr/>
                    <a:lstStyle/>
                    <a:p>
                      <a:r>
                        <a:rPr lang="en-US" sz="2400" dirty="0">
                          <a:solidFill>
                            <a:prstClr val="black"/>
                          </a:solidFill>
                        </a:rPr>
                        <a:t>Monotonic Reads</a:t>
                      </a:r>
                      <a:endParaRPr lang="en-US" sz="2400" dirty="0"/>
                    </a:p>
                  </a:txBody>
                  <a:tcPr/>
                </a:tc>
                <a:extLst>
                  <a:ext uri="{0D108BD9-81ED-4DB2-BD59-A6C34878D82A}">
                    <a16:rowId xmlns:a16="http://schemas.microsoft.com/office/drawing/2014/main" val="10004"/>
                  </a:ext>
                </a:extLst>
              </a:tr>
              <a:tr h="635000">
                <a:tc>
                  <a:txBody>
                    <a:bodyPr/>
                    <a:lstStyle/>
                    <a:p>
                      <a:r>
                        <a:rPr lang="en-US" sz="2400" dirty="0">
                          <a:solidFill>
                            <a:prstClr val="black"/>
                          </a:solidFill>
                        </a:rPr>
                        <a:t>Read My Writes</a:t>
                      </a:r>
                      <a:endParaRPr lang="en-US" sz="2400" dirty="0"/>
                    </a:p>
                  </a:txBody>
                  <a:tcPr/>
                </a:tc>
                <a:extLst>
                  <a:ext uri="{0D108BD9-81ED-4DB2-BD59-A6C34878D82A}">
                    <a16:rowId xmlns:a16="http://schemas.microsoft.com/office/drawing/2014/main" val="10005"/>
                  </a:ext>
                </a:extLst>
              </a:tr>
              <a:tr h="635000">
                <a:tc>
                  <a:txBody>
                    <a:bodyPr/>
                    <a:lstStyle/>
                    <a:p>
                      <a:r>
                        <a:rPr lang="en-US" sz="2400" dirty="0">
                          <a:solidFill>
                            <a:prstClr val="black"/>
                          </a:solidFill>
                        </a:rPr>
                        <a:t>Bounded Staleness</a:t>
                      </a:r>
                      <a:endParaRPr lang="en-US" sz="2400" dirty="0"/>
                    </a:p>
                  </a:txBody>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extLst/>
          </p:nvPr>
        </p:nvGraphicFramePr>
        <p:xfrm>
          <a:off x="3756089" y="6142356"/>
          <a:ext cx="4717774" cy="579120"/>
        </p:xfrm>
        <a:graphic>
          <a:graphicData uri="http://schemas.openxmlformats.org/drawingml/2006/table">
            <a:tbl>
              <a:tblPr firstRow="1" bandRow="1">
                <a:tableStyleId>{5C22544A-7EE6-4342-B048-85BDC9FD1C3A}</a:tableStyleId>
              </a:tblPr>
              <a:tblGrid>
                <a:gridCol w="3624469">
                  <a:extLst>
                    <a:ext uri="{9D8B030D-6E8A-4147-A177-3AD203B41FA5}">
                      <a16:colId xmlns:a16="http://schemas.microsoft.com/office/drawing/2014/main" val="20000"/>
                    </a:ext>
                  </a:extLst>
                </a:gridCol>
                <a:gridCol w="1093305">
                  <a:extLst>
                    <a:ext uri="{9D8B030D-6E8A-4147-A177-3AD203B41FA5}">
                      <a16:colId xmlns:a16="http://schemas.microsoft.com/office/drawing/2014/main" val="20001"/>
                    </a:ext>
                  </a:extLst>
                </a:gridCol>
              </a:tblGrid>
              <a:tr h="370840">
                <a:tc>
                  <a:txBody>
                    <a:bodyPr/>
                    <a:lstStyle/>
                    <a:p>
                      <a:r>
                        <a:rPr lang="en-US" sz="3200" dirty="0"/>
                        <a:t>Strong Consistency</a:t>
                      </a:r>
                    </a:p>
                  </a:txBody>
                  <a:tcPr/>
                </a:tc>
                <a:tc>
                  <a:txBody>
                    <a:bodyPr/>
                    <a:lstStyle/>
                    <a:p>
                      <a:r>
                        <a:rPr lang="en-US" sz="2800" dirty="0"/>
                        <a:t>5 - 2</a:t>
                      </a:r>
                    </a:p>
                  </a:txBody>
                  <a:tcPr/>
                </a:tc>
                <a:extLst>
                  <a:ext uri="{0D108BD9-81ED-4DB2-BD59-A6C34878D82A}">
                    <a16:rowId xmlns:a16="http://schemas.microsoft.com/office/drawing/2014/main" val="10000"/>
                  </a:ext>
                </a:extLst>
              </a:tr>
            </a:tbl>
          </a:graphicData>
        </a:graphic>
      </p:graphicFrame>
      <p:grpSp>
        <p:nvGrpSpPr>
          <p:cNvPr id="7" name="Group 6"/>
          <p:cNvGrpSpPr/>
          <p:nvPr/>
        </p:nvGrpSpPr>
        <p:grpSpPr>
          <a:xfrm>
            <a:off x="2310668" y="4422936"/>
            <a:ext cx="6183073" cy="1666335"/>
            <a:chOff x="1984513" y="4296640"/>
            <a:chExt cx="6183073" cy="1666335"/>
          </a:xfrm>
        </p:grpSpPr>
        <p:pic>
          <p:nvPicPr>
            <p:cNvPr id="9" name="Picture 8"/>
            <p:cNvPicPr>
              <a:picLocks noChangeAspect="1"/>
            </p:cNvPicPr>
            <p:nvPr/>
          </p:nvPicPr>
          <p:blipFill>
            <a:blip r:embed="rId3"/>
            <a:stretch>
              <a:fillRect/>
            </a:stretch>
          </p:blipFill>
          <p:spPr>
            <a:xfrm>
              <a:off x="5958327" y="4296640"/>
              <a:ext cx="1139868" cy="1139868"/>
            </a:xfrm>
            <a:prstGeom prst="rect">
              <a:avLst/>
            </a:prstGeom>
          </p:spPr>
        </p:pic>
        <p:sp>
          <p:nvSpPr>
            <p:cNvPr id="12" name="Rectangle 11"/>
            <p:cNvSpPr/>
            <p:nvPr/>
          </p:nvSpPr>
          <p:spPr>
            <a:xfrm>
              <a:off x="6331733" y="5378200"/>
              <a:ext cx="393056" cy="584775"/>
            </a:xfrm>
            <a:prstGeom prst="rect">
              <a:avLst/>
            </a:prstGeom>
          </p:spPr>
          <p:txBody>
            <a:bodyPr wrap="none">
              <a:spAutoFit/>
            </a:bodyPr>
            <a:lstStyle/>
            <a:p>
              <a:r>
                <a:rPr lang="en-US" sz="3200" b="1" dirty="0"/>
                <a:t>5</a:t>
              </a:r>
              <a:endParaRPr lang="en-US" sz="3200" dirty="0"/>
            </a:p>
          </p:txBody>
        </p:sp>
        <p:sp>
          <p:nvSpPr>
            <p:cNvPr id="13" name="Rectangle 12"/>
            <p:cNvSpPr/>
            <p:nvPr/>
          </p:nvSpPr>
          <p:spPr>
            <a:xfrm>
              <a:off x="7774530" y="5378200"/>
              <a:ext cx="393056" cy="584775"/>
            </a:xfrm>
            <a:prstGeom prst="rect">
              <a:avLst/>
            </a:prstGeom>
          </p:spPr>
          <p:txBody>
            <a:bodyPr wrap="none">
              <a:spAutoFit/>
            </a:bodyPr>
            <a:lstStyle/>
            <a:p>
              <a:r>
                <a:rPr lang="en-US" sz="3200" b="1" dirty="0"/>
                <a:t>2</a:t>
              </a:r>
            </a:p>
          </p:txBody>
        </p:sp>
        <p:sp>
          <p:nvSpPr>
            <p:cNvPr id="14" name="Title 1"/>
            <p:cNvSpPr txBox="1">
              <a:spLocks/>
            </p:cNvSpPr>
            <p:nvPr/>
          </p:nvSpPr>
          <p:spPr>
            <a:xfrm>
              <a:off x="1984513" y="4396059"/>
              <a:ext cx="4174349"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Current Score:</a:t>
              </a:r>
            </a:p>
          </p:txBody>
        </p:sp>
      </p:grpSp>
      <p:pic>
        <p:nvPicPr>
          <p:cNvPr id="16" name="Picture 15">
            <a:extLst>
              <a:ext uri="{FF2B5EF4-FFF2-40B4-BE49-F238E27FC236}">
                <a16:creationId xmlns:a16="http://schemas.microsoft.com/office/drawing/2014/main" id="{B80BD42E-1405-4660-B80B-18D4A1A1CB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9659" y="4445000"/>
            <a:ext cx="1906881" cy="1271651"/>
          </a:xfrm>
          <a:prstGeom prst="rect">
            <a:avLst/>
          </a:prstGeom>
        </p:spPr>
      </p:pic>
    </p:spTree>
    <p:extLst>
      <p:ext uri="{BB962C8B-B14F-4D97-AF65-F5344CB8AC3E}">
        <p14:creationId xmlns:p14="http://schemas.microsoft.com/office/powerpoint/2010/main" val="1075023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Reporter</a:t>
            </a:r>
          </a:p>
        </p:txBody>
      </p:sp>
      <p:sp>
        <p:nvSpPr>
          <p:cNvPr id="4" name="Slide Number Placeholder 3"/>
          <p:cNvSpPr>
            <a:spLocks noGrp="1"/>
          </p:cNvSpPr>
          <p:nvPr>
            <p:ph type="sldNum" sz="quarter" idx="12"/>
          </p:nvPr>
        </p:nvSpPr>
        <p:spPr/>
        <p:txBody>
          <a:bodyPr/>
          <a:lstStyle/>
          <a:p>
            <a:pPr>
              <a:defRPr/>
            </a:pPr>
            <a:fld id="{2295B391-E3B8-46C2-998D-02A34B3D9AE6}" type="slidenum">
              <a:rPr lang="en-US" smtClean="0"/>
              <a:pPr>
                <a:defRPr/>
              </a:pPr>
              <a:t>64</a:t>
            </a:fld>
            <a:endParaRPr lang="en-US"/>
          </a:p>
        </p:txBody>
      </p:sp>
      <p:sp>
        <p:nvSpPr>
          <p:cNvPr id="10" name="Content Placeholder 2"/>
          <p:cNvSpPr txBox="1">
            <a:spLocks/>
          </p:cNvSpPr>
          <p:nvPr/>
        </p:nvSpPr>
        <p:spPr bwMode="auto">
          <a:xfrm>
            <a:off x="3432313" y="1222167"/>
            <a:ext cx="5473148" cy="2609194"/>
          </a:xfrm>
          <a:prstGeom prst="rect">
            <a:avLst/>
          </a:prstGeom>
          <a:solidFill>
            <a:srgbClr val="B6EDAD"/>
          </a:solidFill>
          <a:ln w="12700">
            <a:solidFill>
              <a:schemeClr val="accent3">
                <a:lumMod val="50000"/>
              </a:schemeClr>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latin typeface="Consolas" panose="020B0609020204030204" pitchFamily="49" charset="0"/>
                <a:cs typeface="Consolas" panose="020B0609020204030204" pitchFamily="49" charset="0"/>
              </a:rPr>
              <a:t>do {</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vScore</a:t>
            </a:r>
            <a:r>
              <a:rPr lang="en-US" sz="2400" dirty="0">
                <a:latin typeface="Consolas" panose="020B0609020204030204" pitchFamily="49" charset="0"/>
                <a:cs typeface="Consolas" panose="020B0609020204030204" pitchFamily="49" charset="0"/>
              </a:rPr>
              <a:t>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(“visitors”);</a:t>
            </a:r>
          </a:p>
          <a:p>
            <a:pPr marL="0" indent="0">
              <a:buNone/>
            </a:pPr>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hScore</a:t>
            </a:r>
            <a:r>
              <a:rPr lang="en-US" sz="2400" dirty="0">
                <a:latin typeface="Consolas" panose="020B0609020204030204" pitchFamily="49" charset="0"/>
                <a:cs typeface="Consolas" panose="020B0609020204030204" pitchFamily="49" charset="0"/>
              </a:rPr>
              <a:t>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(“home”);</a:t>
            </a:r>
          </a:p>
          <a:p>
            <a:pPr marL="0" indent="0">
              <a:buNone/>
            </a:pPr>
            <a:r>
              <a:rPr lang="en-US" sz="2400" dirty="0">
                <a:latin typeface="Consolas" panose="020B0609020204030204" pitchFamily="49" charset="0"/>
                <a:cs typeface="Consolas" panose="020B0609020204030204" pitchFamily="49" charset="0"/>
              </a:rPr>
              <a:t>    report </a:t>
            </a:r>
            <a:r>
              <a:rPr lang="en-US" sz="2400" dirty="0" err="1">
                <a:latin typeface="Consolas" panose="020B0609020204030204" pitchFamily="49" charset="0"/>
                <a:cs typeface="Consolas" panose="020B0609020204030204" pitchFamily="49" charset="0"/>
              </a:rPr>
              <a:t>vScore</a:t>
            </a:r>
            <a:r>
              <a:rPr lang="en-US" sz="2400" dirty="0">
                <a:latin typeface="Consolas" panose="020B0609020204030204" pitchFamily="49" charset="0"/>
                <a:cs typeface="Consolas" panose="020B0609020204030204" pitchFamily="49" charset="0"/>
              </a:rPr>
              <a:t> and </a:t>
            </a:r>
            <a:r>
              <a:rPr lang="en-US" sz="2400" dirty="0" err="1">
                <a:latin typeface="Consolas" panose="020B0609020204030204" pitchFamily="49" charset="0"/>
                <a:cs typeface="Consolas" panose="020B0609020204030204" pitchFamily="49" charset="0"/>
              </a:rPr>
              <a:t>hScore</a:t>
            </a:r>
            <a:endParaRPr lang="en-US" sz="2400" dirty="0">
              <a:latin typeface="Consolas" panose="020B0609020204030204" pitchFamily="49" charset="0"/>
              <a:cs typeface="Consolas" panose="020B0609020204030204" pitchFamily="49" charset="0"/>
            </a:endParaRPr>
          </a:p>
          <a:p>
            <a:pPr marL="0" indent="0">
              <a:buNone/>
            </a:pPr>
            <a:r>
              <a:rPr lang="en-US" sz="2400" dirty="0">
                <a:latin typeface="Consolas" panose="020B0609020204030204" pitchFamily="49" charset="0"/>
                <a:cs typeface="Consolas" panose="020B0609020204030204" pitchFamily="49" charset="0"/>
              </a:rPr>
              <a:t>    sleep(30 minutes);</a:t>
            </a:r>
          </a:p>
          <a:p>
            <a:pPr marL="0" indent="0">
              <a:buNone/>
            </a:pPr>
            <a:r>
              <a:rPr lang="en-US" sz="2400" dirty="0">
                <a:latin typeface="Consolas" panose="020B0609020204030204" pitchFamily="49" charset="0"/>
                <a:cs typeface="Consolas" panose="020B0609020204030204" pitchFamily="49" charset="0"/>
              </a:rPr>
              <a:t>}</a:t>
            </a:r>
          </a:p>
        </p:txBody>
      </p:sp>
      <p:graphicFrame>
        <p:nvGraphicFramePr>
          <p:cNvPr id="6" name="Table 5"/>
          <p:cNvGraphicFramePr>
            <a:graphicFrameLocks noGrp="1"/>
          </p:cNvGraphicFramePr>
          <p:nvPr>
            <p:extLst/>
          </p:nvPr>
        </p:nvGraphicFramePr>
        <p:xfrm>
          <a:off x="9121849" y="0"/>
          <a:ext cx="3070151" cy="4445000"/>
        </p:xfrm>
        <a:graphic>
          <a:graphicData uri="http://schemas.openxmlformats.org/drawingml/2006/table">
            <a:tbl>
              <a:tblPr bandRow="1">
                <a:tableStyleId>{5C22544A-7EE6-4342-B048-85BDC9FD1C3A}</a:tableStyleId>
              </a:tblPr>
              <a:tblGrid>
                <a:gridCol w="3070151">
                  <a:extLst>
                    <a:ext uri="{9D8B030D-6E8A-4147-A177-3AD203B41FA5}">
                      <a16:colId xmlns:a16="http://schemas.microsoft.com/office/drawing/2014/main" val="20000"/>
                    </a:ext>
                  </a:extLst>
                </a:gridCol>
              </a:tblGrid>
              <a:tr h="635000">
                <a:tc>
                  <a:txBody>
                    <a:bodyPr/>
                    <a:lstStyle/>
                    <a:p>
                      <a:r>
                        <a:rPr lang="en-US" sz="3200" b="1" dirty="0"/>
                        <a:t>Guarantees</a:t>
                      </a:r>
                    </a:p>
                  </a:txBody>
                  <a:tcPr/>
                </a:tc>
                <a:extLst>
                  <a:ext uri="{0D108BD9-81ED-4DB2-BD59-A6C34878D82A}">
                    <a16:rowId xmlns:a16="http://schemas.microsoft.com/office/drawing/2014/main" val="10000"/>
                  </a:ext>
                </a:extLst>
              </a:tr>
              <a:tr h="635000">
                <a:tc>
                  <a:txBody>
                    <a:bodyPr/>
                    <a:lstStyle/>
                    <a:p>
                      <a:r>
                        <a:rPr lang="en-US" sz="2400" dirty="0"/>
                        <a:t>Strong Consistency</a:t>
                      </a:r>
                    </a:p>
                  </a:txBody>
                  <a:tcPr/>
                </a:tc>
                <a:extLst>
                  <a:ext uri="{0D108BD9-81ED-4DB2-BD59-A6C34878D82A}">
                    <a16:rowId xmlns:a16="http://schemas.microsoft.com/office/drawing/2014/main" val="10001"/>
                  </a:ext>
                </a:extLst>
              </a:tr>
              <a:tr h="635000">
                <a:tc>
                  <a:txBody>
                    <a:bodyPr/>
                    <a:lstStyle/>
                    <a:p>
                      <a:r>
                        <a:rPr lang="en-US" sz="2400" dirty="0"/>
                        <a:t>Eventual Consistency</a:t>
                      </a:r>
                    </a:p>
                  </a:txBody>
                  <a:tcPr/>
                </a:tc>
                <a:extLst>
                  <a:ext uri="{0D108BD9-81ED-4DB2-BD59-A6C34878D82A}">
                    <a16:rowId xmlns:a16="http://schemas.microsoft.com/office/drawing/2014/main" val="10002"/>
                  </a:ext>
                </a:extLst>
              </a:tr>
              <a:tr h="635000">
                <a:tc>
                  <a:txBody>
                    <a:bodyPr/>
                    <a:lstStyle/>
                    <a:p>
                      <a:r>
                        <a:rPr lang="en-US" sz="2400" dirty="0">
                          <a:solidFill>
                            <a:prstClr val="black"/>
                          </a:solidFill>
                        </a:rPr>
                        <a:t>Consistent Prefix</a:t>
                      </a:r>
                      <a:endParaRPr lang="en-US" sz="2400" dirty="0"/>
                    </a:p>
                  </a:txBody>
                  <a:tcPr/>
                </a:tc>
                <a:extLst>
                  <a:ext uri="{0D108BD9-81ED-4DB2-BD59-A6C34878D82A}">
                    <a16:rowId xmlns:a16="http://schemas.microsoft.com/office/drawing/2014/main" val="10003"/>
                  </a:ext>
                </a:extLst>
              </a:tr>
              <a:tr h="635000">
                <a:tc>
                  <a:txBody>
                    <a:bodyPr/>
                    <a:lstStyle/>
                    <a:p>
                      <a:r>
                        <a:rPr lang="en-US" sz="2400" dirty="0">
                          <a:solidFill>
                            <a:prstClr val="black"/>
                          </a:solidFill>
                        </a:rPr>
                        <a:t>Monotonic Reads</a:t>
                      </a:r>
                      <a:endParaRPr lang="en-US" sz="2400" dirty="0"/>
                    </a:p>
                  </a:txBody>
                  <a:tcPr/>
                </a:tc>
                <a:extLst>
                  <a:ext uri="{0D108BD9-81ED-4DB2-BD59-A6C34878D82A}">
                    <a16:rowId xmlns:a16="http://schemas.microsoft.com/office/drawing/2014/main" val="10004"/>
                  </a:ext>
                </a:extLst>
              </a:tr>
              <a:tr h="635000">
                <a:tc>
                  <a:txBody>
                    <a:bodyPr/>
                    <a:lstStyle/>
                    <a:p>
                      <a:r>
                        <a:rPr lang="en-US" sz="2400" dirty="0">
                          <a:solidFill>
                            <a:prstClr val="black"/>
                          </a:solidFill>
                        </a:rPr>
                        <a:t>Read My Writes</a:t>
                      </a:r>
                      <a:endParaRPr lang="en-US" sz="2400" dirty="0"/>
                    </a:p>
                  </a:txBody>
                  <a:tcPr/>
                </a:tc>
                <a:extLst>
                  <a:ext uri="{0D108BD9-81ED-4DB2-BD59-A6C34878D82A}">
                    <a16:rowId xmlns:a16="http://schemas.microsoft.com/office/drawing/2014/main" val="10005"/>
                  </a:ext>
                </a:extLst>
              </a:tr>
              <a:tr h="635000">
                <a:tc>
                  <a:txBody>
                    <a:bodyPr/>
                    <a:lstStyle/>
                    <a:p>
                      <a:r>
                        <a:rPr lang="en-US" sz="2400" dirty="0">
                          <a:solidFill>
                            <a:prstClr val="black"/>
                          </a:solidFill>
                        </a:rPr>
                        <a:t>Bounded Staleness</a:t>
                      </a:r>
                      <a:endParaRPr lang="en-US" sz="2400" dirty="0"/>
                    </a:p>
                  </a:txBody>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extLst/>
          </p:nvPr>
        </p:nvGraphicFramePr>
        <p:xfrm>
          <a:off x="1280492" y="5499277"/>
          <a:ext cx="9631016" cy="1158240"/>
        </p:xfrm>
        <a:graphic>
          <a:graphicData uri="http://schemas.openxmlformats.org/drawingml/2006/table">
            <a:tbl>
              <a:tblPr firstRow="1" bandRow="1">
                <a:tableStyleId>{5C22544A-7EE6-4342-B048-85BDC9FD1C3A}</a:tableStyleId>
              </a:tblPr>
              <a:tblGrid>
                <a:gridCol w="4015974">
                  <a:extLst>
                    <a:ext uri="{9D8B030D-6E8A-4147-A177-3AD203B41FA5}">
                      <a16:colId xmlns:a16="http://schemas.microsoft.com/office/drawing/2014/main" val="20000"/>
                    </a:ext>
                  </a:extLst>
                </a:gridCol>
                <a:gridCol w="5615042">
                  <a:extLst>
                    <a:ext uri="{9D8B030D-6E8A-4147-A177-3AD203B41FA5}">
                      <a16:colId xmlns:a16="http://schemas.microsoft.com/office/drawing/2014/main" val="20001"/>
                    </a:ext>
                  </a:extLst>
                </a:gridCol>
              </a:tblGrid>
              <a:tr h="370840">
                <a:tc>
                  <a:txBody>
                    <a:bodyPr/>
                    <a:lstStyle/>
                    <a:p>
                      <a:r>
                        <a:rPr lang="en-US" sz="3200" dirty="0"/>
                        <a:t>Consistent Prefix</a:t>
                      </a:r>
                    </a:p>
                  </a:txBody>
                  <a:tcPr/>
                </a:tc>
                <a:tc>
                  <a:txBody>
                    <a:bodyPr/>
                    <a:lstStyle/>
                    <a:p>
                      <a:r>
                        <a:rPr lang="en-US" sz="2800" dirty="0"/>
                        <a:t>0-1, 1-0, 1-1, 2-1, 3-1, 3-2, 4-2, 5-2</a:t>
                      </a:r>
                    </a:p>
                  </a:txBody>
                  <a:tcPr/>
                </a:tc>
                <a:extLst>
                  <a:ext uri="{0D108BD9-81ED-4DB2-BD59-A6C34878D82A}">
                    <a16:rowId xmlns:a16="http://schemas.microsoft.com/office/drawing/2014/main" val="10000"/>
                  </a:ext>
                </a:extLst>
              </a:tr>
              <a:tr h="370840">
                <a:tc>
                  <a:txBody>
                    <a:bodyPr/>
                    <a:lstStyle/>
                    <a:p>
                      <a:r>
                        <a:rPr lang="en-US" sz="3200" dirty="0"/>
                        <a:t>Monotonic Reads</a:t>
                      </a:r>
                    </a:p>
                  </a:txBody>
                  <a:tcPr/>
                </a:tc>
                <a:tc>
                  <a:txBody>
                    <a:bodyPr/>
                    <a:lstStyle/>
                    <a:p>
                      <a:r>
                        <a:rPr lang="en-US" sz="2800" dirty="0"/>
                        <a:t>(after 3-1):</a:t>
                      </a:r>
                      <a:r>
                        <a:rPr lang="en-US" sz="2800" baseline="0" dirty="0"/>
                        <a:t> 3-1, 4-1, 5-1, </a:t>
                      </a:r>
                      <a:r>
                        <a:rPr lang="en-US" sz="2800" b="1" baseline="0" dirty="0"/>
                        <a:t>3-2</a:t>
                      </a:r>
                      <a:r>
                        <a:rPr lang="en-US" sz="2800" baseline="0" dirty="0"/>
                        <a:t>, </a:t>
                      </a:r>
                      <a:r>
                        <a:rPr lang="en-US" sz="2800" b="1" baseline="0" dirty="0"/>
                        <a:t>4-2</a:t>
                      </a:r>
                      <a:r>
                        <a:rPr lang="en-US" sz="2800" baseline="0" dirty="0"/>
                        <a:t>, 5-2</a:t>
                      </a:r>
                      <a:endParaRPr lang="en-US" sz="2800" dirty="0"/>
                    </a:p>
                  </a:txBody>
                  <a:tcPr/>
                </a:tc>
                <a:extLst>
                  <a:ext uri="{0D108BD9-81ED-4DB2-BD59-A6C34878D82A}">
                    <a16:rowId xmlns:a16="http://schemas.microsoft.com/office/drawing/2014/main" val="10001"/>
                  </a:ext>
                </a:extLst>
              </a:tr>
            </a:tbl>
          </a:graphicData>
        </a:graphic>
      </p:graphicFrame>
      <p:grpSp>
        <p:nvGrpSpPr>
          <p:cNvPr id="7" name="Group 6"/>
          <p:cNvGrpSpPr/>
          <p:nvPr/>
        </p:nvGrpSpPr>
        <p:grpSpPr>
          <a:xfrm>
            <a:off x="2310668" y="3909622"/>
            <a:ext cx="6183073" cy="1666335"/>
            <a:chOff x="1984513" y="4296640"/>
            <a:chExt cx="6183073" cy="1666335"/>
          </a:xfrm>
        </p:grpSpPr>
        <p:pic>
          <p:nvPicPr>
            <p:cNvPr id="9" name="Picture 8"/>
            <p:cNvPicPr>
              <a:picLocks noChangeAspect="1"/>
            </p:cNvPicPr>
            <p:nvPr/>
          </p:nvPicPr>
          <p:blipFill>
            <a:blip r:embed="rId3"/>
            <a:stretch>
              <a:fillRect/>
            </a:stretch>
          </p:blipFill>
          <p:spPr>
            <a:xfrm>
              <a:off x="5958327" y="4296640"/>
              <a:ext cx="1139868" cy="1139868"/>
            </a:xfrm>
            <a:prstGeom prst="rect">
              <a:avLst/>
            </a:prstGeom>
          </p:spPr>
        </p:pic>
        <p:sp>
          <p:nvSpPr>
            <p:cNvPr id="12" name="Rectangle 11"/>
            <p:cNvSpPr/>
            <p:nvPr/>
          </p:nvSpPr>
          <p:spPr>
            <a:xfrm>
              <a:off x="6331733" y="5378200"/>
              <a:ext cx="393056" cy="584775"/>
            </a:xfrm>
            <a:prstGeom prst="rect">
              <a:avLst/>
            </a:prstGeom>
          </p:spPr>
          <p:txBody>
            <a:bodyPr wrap="none">
              <a:spAutoFit/>
            </a:bodyPr>
            <a:lstStyle/>
            <a:p>
              <a:r>
                <a:rPr lang="en-US" sz="3200" b="1" dirty="0"/>
                <a:t>5</a:t>
              </a:r>
              <a:endParaRPr lang="en-US" sz="3200" dirty="0"/>
            </a:p>
          </p:txBody>
        </p:sp>
        <p:sp>
          <p:nvSpPr>
            <p:cNvPr id="13" name="Rectangle 12"/>
            <p:cNvSpPr/>
            <p:nvPr/>
          </p:nvSpPr>
          <p:spPr>
            <a:xfrm>
              <a:off x="7774530" y="5378200"/>
              <a:ext cx="393056" cy="584775"/>
            </a:xfrm>
            <a:prstGeom prst="rect">
              <a:avLst/>
            </a:prstGeom>
          </p:spPr>
          <p:txBody>
            <a:bodyPr wrap="none">
              <a:spAutoFit/>
            </a:bodyPr>
            <a:lstStyle/>
            <a:p>
              <a:r>
                <a:rPr lang="en-US" sz="3200" b="1" dirty="0"/>
                <a:t>2</a:t>
              </a:r>
            </a:p>
          </p:txBody>
        </p:sp>
        <p:sp>
          <p:nvSpPr>
            <p:cNvPr id="14" name="Title 1"/>
            <p:cNvSpPr txBox="1">
              <a:spLocks/>
            </p:cNvSpPr>
            <p:nvPr/>
          </p:nvSpPr>
          <p:spPr>
            <a:xfrm>
              <a:off x="1984513" y="4396059"/>
              <a:ext cx="4174349"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Current Score:</a:t>
              </a:r>
            </a:p>
          </p:txBody>
        </p:sp>
      </p:grpSp>
      <p:sp>
        <p:nvSpPr>
          <p:cNvPr id="15" name="Content Placeholder 7"/>
          <p:cNvSpPr>
            <a:spLocks noGrp="1"/>
          </p:cNvSpPr>
          <p:nvPr>
            <p:ph sz="half" idx="1"/>
          </p:nvPr>
        </p:nvSpPr>
        <p:spPr>
          <a:xfrm>
            <a:off x="100868" y="1222167"/>
            <a:ext cx="4419600" cy="1828800"/>
          </a:xfrm>
        </p:spPr>
        <p:txBody>
          <a:bodyPr>
            <a:normAutofit fontScale="92500" lnSpcReduction="10000"/>
          </a:bodyPr>
          <a:lstStyle/>
          <a:p>
            <a:pPr marL="0" indent="0">
              <a:buNone/>
            </a:pPr>
            <a:r>
              <a:rPr lang="en-US" dirty="0"/>
              <a:t>Desired consistency?</a:t>
            </a:r>
          </a:p>
          <a:p>
            <a:pPr marL="457200" lvl="1" indent="-457200">
              <a:buNone/>
            </a:pPr>
            <a:r>
              <a:rPr lang="en-US" sz="2800" dirty="0">
                <a:solidFill>
                  <a:srgbClr val="FF0000"/>
                </a:solidFill>
              </a:rPr>
              <a:t>Consistent Prefix</a:t>
            </a:r>
          </a:p>
          <a:p>
            <a:pPr marL="457200" lvl="1" indent="-457200">
              <a:buNone/>
            </a:pPr>
            <a:r>
              <a:rPr lang="en-US" sz="2800" b="1" dirty="0">
                <a:solidFill>
                  <a:srgbClr val="FF0000"/>
                </a:solidFill>
              </a:rPr>
              <a:t>AND </a:t>
            </a:r>
            <a:r>
              <a:rPr lang="en-US" sz="2800" dirty="0">
                <a:solidFill>
                  <a:srgbClr val="FF0000"/>
                </a:solidFill>
              </a:rPr>
              <a:t>Monotonic Reads</a:t>
            </a:r>
          </a:p>
          <a:p>
            <a:pPr marL="457200" lvl="1" indent="-457200">
              <a:spcBef>
                <a:spcPts val="0"/>
              </a:spcBef>
              <a:buNone/>
            </a:pPr>
            <a:r>
              <a:rPr lang="en-US" sz="2800" dirty="0">
                <a:solidFill>
                  <a:srgbClr val="FF0000"/>
                </a:solidFill>
              </a:rPr>
              <a:t>(or Bounded Staleness)</a:t>
            </a:r>
          </a:p>
        </p:txBody>
      </p:sp>
      <p:pic>
        <p:nvPicPr>
          <p:cNvPr id="17" name="Picture 16">
            <a:extLst>
              <a:ext uri="{FF2B5EF4-FFF2-40B4-BE49-F238E27FC236}">
                <a16:creationId xmlns:a16="http://schemas.microsoft.com/office/drawing/2014/main" id="{EA46A218-F629-4BAF-A2FE-9CD2DD4A4C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9659" y="3920799"/>
            <a:ext cx="1906881" cy="1271651"/>
          </a:xfrm>
          <a:prstGeom prst="rect">
            <a:avLst/>
          </a:prstGeom>
        </p:spPr>
      </p:pic>
    </p:spTree>
    <p:extLst>
      <p:ext uri="{BB962C8B-B14F-4D97-AF65-F5344CB8AC3E}">
        <p14:creationId xmlns:p14="http://schemas.microsoft.com/office/powerpoint/2010/main" val="282087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Sportswriter</a:t>
            </a:r>
          </a:p>
        </p:txBody>
      </p:sp>
      <p:sp>
        <p:nvSpPr>
          <p:cNvPr id="4" name="Slide Number Placeholder 3"/>
          <p:cNvSpPr>
            <a:spLocks noGrp="1"/>
          </p:cNvSpPr>
          <p:nvPr>
            <p:ph type="sldNum" sz="quarter" idx="12"/>
          </p:nvPr>
        </p:nvSpPr>
        <p:spPr/>
        <p:txBody>
          <a:bodyPr/>
          <a:lstStyle/>
          <a:p>
            <a:pPr>
              <a:defRPr/>
            </a:pPr>
            <a:fld id="{2295B391-E3B8-46C2-998D-02A34B3D9AE6}" type="slidenum">
              <a:rPr lang="en-US" smtClean="0"/>
              <a:pPr>
                <a:defRPr/>
              </a:pPr>
              <a:t>65</a:t>
            </a:fld>
            <a:endParaRPr lang="en-US"/>
          </a:p>
        </p:txBody>
      </p:sp>
      <p:sp>
        <p:nvSpPr>
          <p:cNvPr id="10" name="Content Placeholder 2"/>
          <p:cNvSpPr txBox="1">
            <a:spLocks/>
          </p:cNvSpPr>
          <p:nvPr/>
        </p:nvSpPr>
        <p:spPr bwMode="auto">
          <a:xfrm>
            <a:off x="3432313" y="1692276"/>
            <a:ext cx="5473148" cy="3528737"/>
          </a:xfrm>
          <a:prstGeom prst="rect">
            <a:avLst/>
          </a:prstGeom>
          <a:solidFill>
            <a:srgbClr val="B6EDAD"/>
          </a:solidFill>
          <a:ln w="12700">
            <a:solidFill>
              <a:schemeClr val="accent3">
                <a:lumMod val="50000"/>
              </a:schemeClr>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latin typeface="Consolas" panose="020B0609020204030204" pitchFamily="49" charset="0"/>
                <a:cs typeface="Consolas" panose="020B0609020204030204" pitchFamily="49" charset="0"/>
              </a:rPr>
              <a:t>while not end of game {</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drink beer;</a:t>
            </a:r>
          </a:p>
          <a:p>
            <a:pPr marL="0" indent="0">
              <a:buNone/>
            </a:pPr>
            <a:r>
              <a:rPr lang="en-US" sz="2400" dirty="0">
                <a:latin typeface="Consolas" panose="020B0609020204030204" pitchFamily="49" charset="0"/>
                <a:cs typeface="Consolas" panose="020B0609020204030204" pitchFamily="49" charset="0"/>
              </a:rPr>
              <a:t>    eat hotdog;</a:t>
            </a:r>
          </a:p>
          <a:p>
            <a:pPr marL="0" indent="0">
              <a:buNone/>
            </a:pPr>
            <a:r>
              <a:rPr lang="en-US" sz="2400" dirty="0">
                <a:latin typeface="Consolas" panose="020B0609020204030204" pitchFamily="49" charset="0"/>
                <a:cs typeface="Consolas" panose="020B0609020204030204" pitchFamily="49" charset="0"/>
              </a:rPr>
              <a:t>}</a:t>
            </a:r>
          </a:p>
          <a:p>
            <a:pPr marL="0" indent="0">
              <a:buNone/>
            </a:pPr>
            <a:r>
              <a:rPr lang="en-US" sz="2400" dirty="0">
                <a:latin typeface="Consolas" panose="020B0609020204030204" pitchFamily="49" charset="0"/>
                <a:cs typeface="Consolas" panose="020B0609020204030204" pitchFamily="49" charset="0"/>
              </a:rPr>
              <a:t>go out for dinner;</a:t>
            </a:r>
          </a:p>
          <a:p>
            <a:pPr marL="0" indent="0">
              <a:buNone/>
            </a:pPr>
            <a:r>
              <a:rPr lang="en-US" sz="2400" dirty="0" err="1">
                <a:latin typeface="Consolas" panose="020B0609020204030204" pitchFamily="49" charset="0"/>
                <a:cs typeface="Consolas" panose="020B0609020204030204" pitchFamily="49" charset="0"/>
              </a:rPr>
              <a:t>vScore</a:t>
            </a:r>
            <a:r>
              <a:rPr lang="en-US" sz="2400" dirty="0">
                <a:latin typeface="Consolas" panose="020B0609020204030204" pitchFamily="49" charset="0"/>
                <a:cs typeface="Consolas" panose="020B0609020204030204" pitchFamily="49" charset="0"/>
              </a:rPr>
              <a:t>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(“visitors”);</a:t>
            </a:r>
          </a:p>
          <a:p>
            <a:pPr marL="0" indent="0">
              <a:buNone/>
            </a:pPr>
            <a:r>
              <a:rPr lang="en-US" sz="2400" dirty="0" err="1">
                <a:latin typeface="Consolas" panose="020B0609020204030204" pitchFamily="49" charset="0"/>
                <a:cs typeface="Consolas" panose="020B0609020204030204" pitchFamily="49" charset="0"/>
              </a:rPr>
              <a:t>hScore</a:t>
            </a:r>
            <a:r>
              <a:rPr lang="en-US" sz="2400" dirty="0">
                <a:latin typeface="Consolas" panose="020B0609020204030204" pitchFamily="49" charset="0"/>
                <a:cs typeface="Consolas" panose="020B0609020204030204" pitchFamily="49" charset="0"/>
              </a:rPr>
              <a:t>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(“home”);</a:t>
            </a:r>
          </a:p>
          <a:p>
            <a:pPr marL="0" indent="0">
              <a:buNone/>
            </a:pPr>
            <a:r>
              <a:rPr lang="en-US" sz="2400" dirty="0">
                <a:latin typeface="Consolas" panose="020B0609020204030204" pitchFamily="49" charset="0"/>
                <a:cs typeface="Consolas" panose="020B0609020204030204" pitchFamily="49" charset="0"/>
              </a:rPr>
              <a:t>write article;</a:t>
            </a:r>
          </a:p>
          <a:p>
            <a:pPr marL="0" indent="0">
              <a:buNone/>
            </a:pPr>
            <a:endParaRPr lang="en-US" sz="2400" dirty="0">
              <a:latin typeface="Consolas" panose="020B0609020204030204" pitchFamily="49" charset="0"/>
              <a:cs typeface="Consolas" panose="020B0609020204030204" pitchFamily="49" charset="0"/>
            </a:endParaRPr>
          </a:p>
        </p:txBody>
      </p:sp>
      <p:graphicFrame>
        <p:nvGraphicFramePr>
          <p:cNvPr id="6" name="Table 5"/>
          <p:cNvGraphicFramePr>
            <a:graphicFrameLocks noGrp="1"/>
          </p:cNvGraphicFramePr>
          <p:nvPr>
            <p:extLst/>
          </p:nvPr>
        </p:nvGraphicFramePr>
        <p:xfrm>
          <a:off x="9121849" y="0"/>
          <a:ext cx="3070151" cy="4445000"/>
        </p:xfrm>
        <a:graphic>
          <a:graphicData uri="http://schemas.openxmlformats.org/drawingml/2006/table">
            <a:tbl>
              <a:tblPr bandRow="1">
                <a:tableStyleId>{5C22544A-7EE6-4342-B048-85BDC9FD1C3A}</a:tableStyleId>
              </a:tblPr>
              <a:tblGrid>
                <a:gridCol w="3070151">
                  <a:extLst>
                    <a:ext uri="{9D8B030D-6E8A-4147-A177-3AD203B41FA5}">
                      <a16:colId xmlns:a16="http://schemas.microsoft.com/office/drawing/2014/main" val="20000"/>
                    </a:ext>
                  </a:extLst>
                </a:gridCol>
              </a:tblGrid>
              <a:tr h="635000">
                <a:tc>
                  <a:txBody>
                    <a:bodyPr/>
                    <a:lstStyle/>
                    <a:p>
                      <a:r>
                        <a:rPr lang="en-US" sz="3200" b="1" dirty="0"/>
                        <a:t>Guarantees</a:t>
                      </a:r>
                    </a:p>
                  </a:txBody>
                  <a:tcPr/>
                </a:tc>
                <a:extLst>
                  <a:ext uri="{0D108BD9-81ED-4DB2-BD59-A6C34878D82A}">
                    <a16:rowId xmlns:a16="http://schemas.microsoft.com/office/drawing/2014/main" val="10000"/>
                  </a:ext>
                </a:extLst>
              </a:tr>
              <a:tr h="635000">
                <a:tc>
                  <a:txBody>
                    <a:bodyPr/>
                    <a:lstStyle/>
                    <a:p>
                      <a:r>
                        <a:rPr lang="en-US" sz="2400" dirty="0"/>
                        <a:t>Strong Consistency</a:t>
                      </a:r>
                    </a:p>
                  </a:txBody>
                  <a:tcPr/>
                </a:tc>
                <a:extLst>
                  <a:ext uri="{0D108BD9-81ED-4DB2-BD59-A6C34878D82A}">
                    <a16:rowId xmlns:a16="http://schemas.microsoft.com/office/drawing/2014/main" val="10001"/>
                  </a:ext>
                </a:extLst>
              </a:tr>
              <a:tr h="635000">
                <a:tc>
                  <a:txBody>
                    <a:bodyPr/>
                    <a:lstStyle/>
                    <a:p>
                      <a:r>
                        <a:rPr lang="en-US" sz="2400" dirty="0"/>
                        <a:t>Eventual Consistency</a:t>
                      </a:r>
                    </a:p>
                  </a:txBody>
                  <a:tcPr/>
                </a:tc>
                <a:extLst>
                  <a:ext uri="{0D108BD9-81ED-4DB2-BD59-A6C34878D82A}">
                    <a16:rowId xmlns:a16="http://schemas.microsoft.com/office/drawing/2014/main" val="10002"/>
                  </a:ext>
                </a:extLst>
              </a:tr>
              <a:tr h="635000">
                <a:tc>
                  <a:txBody>
                    <a:bodyPr/>
                    <a:lstStyle/>
                    <a:p>
                      <a:r>
                        <a:rPr lang="en-US" sz="2400" dirty="0">
                          <a:solidFill>
                            <a:prstClr val="black"/>
                          </a:solidFill>
                        </a:rPr>
                        <a:t>Consistent Prefix</a:t>
                      </a:r>
                      <a:endParaRPr lang="en-US" sz="2400" dirty="0"/>
                    </a:p>
                  </a:txBody>
                  <a:tcPr/>
                </a:tc>
                <a:extLst>
                  <a:ext uri="{0D108BD9-81ED-4DB2-BD59-A6C34878D82A}">
                    <a16:rowId xmlns:a16="http://schemas.microsoft.com/office/drawing/2014/main" val="10003"/>
                  </a:ext>
                </a:extLst>
              </a:tr>
              <a:tr h="635000">
                <a:tc>
                  <a:txBody>
                    <a:bodyPr/>
                    <a:lstStyle/>
                    <a:p>
                      <a:r>
                        <a:rPr lang="en-US" sz="2400" dirty="0">
                          <a:solidFill>
                            <a:prstClr val="black"/>
                          </a:solidFill>
                        </a:rPr>
                        <a:t>Monotonic Reads</a:t>
                      </a:r>
                      <a:endParaRPr lang="en-US" sz="2400" dirty="0"/>
                    </a:p>
                  </a:txBody>
                  <a:tcPr/>
                </a:tc>
                <a:extLst>
                  <a:ext uri="{0D108BD9-81ED-4DB2-BD59-A6C34878D82A}">
                    <a16:rowId xmlns:a16="http://schemas.microsoft.com/office/drawing/2014/main" val="10004"/>
                  </a:ext>
                </a:extLst>
              </a:tr>
              <a:tr h="635000">
                <a:tc>
                  <a:txBody>
                    <a:bodyPr/>
                    <a:lstStyle/>
                    <a:p>
                      <a:r>
                        <a:rPr lang="en-US" sz="2400" dirty="0">
                          <a:solidFill>
                            <a:prstClr val="black"/>
                          </a:solidFill>
                        </a:rPr>
                        <a:t>Read My Writes</a:t>
                      </a:r>
                      <a:endParaRPr lang="en-US" sz="2400" dirty="0"/>
                    </a:p>
                  </a:txBody>
                  <a:tcPr/>
                </a:tc>
                <a:extLst>
                  <a:ext uri="{0D108BD9-81ED-4DB2-BD59-A6C34878D82A}">
                    <a16:rowId xmlns:a16="http://schemas.microsoft.com/office/drawing/2014/main" val="10005"/>
                  </a:ext>
                </a:extLst>
              </a:tr>
              <a:tr h="635000">
                <a:tc>
                  <a:txBody>
                    <a:bodyPr/>
                    <a:lstStyle/>
                    <a:p>
                      <a:r>
                        <a:rPr lang="en-US" sz="2400" dirty="0">
                          <a:solidFill>
                            <a:prstClr val="black"/>
                          </a:solidFill>
                        </a:rPr>
                        <a:t>Bounded Staleness</a:t>
                      </a:r>
                      <a:endParaRPr lang="en-US" sz="2400" dirty="0"/>
                    </a:p>
                  </a:txBody>
                  <a:tcPr/>
                </a:tc>
                <a:extLst>
                  <a:ext uri="{0D108BD9-81ED-4DB2-BD59-A6C34878D82A}">
                    <a16:rowId xmlns:a16="http://schemas.microsoft.com/office/drawing/2014/main" val="10006"/>
                  </a:ext>
                </a:extLst>
              </a:tr>
            </a:tbl>
          </a:graphicData>
        </a:graphic>
      </p:graphicFrame>
      <p:sp>
        <p:nvSpPr>
          <p:cNvPr id="15" name="Content Placeholder 7"/>
          <p:cNvSpPr>
            <a:spLocks noGrp="1"/>
          </p:cNvSpPr>
          <p:nvPr>
            <p:ph sz="half" idx="1"/>
          </p:nvPr>
        </p:nvSpPr>
        <p:spPr>
          <a:xfrm>
            <a:off x="100868" y="1222167"/>
            <a:ext cx="3477219" cy="1828800"/>
          </a:xfrm>
        </p:spPr>
        <p:txBody>
          <a:bodyPr>
            <a:normAutofit lnSpcReduction="10000"/>
          </a:bodyPr>
          <a:lstStyle/>
          <a:p>
            <a:pPr marL="0" indent="0">
              <a:buNone/>
            </a:pPr>
            <a:r>
              <a:rPr lang="en-US" dirty="0"/>
              <a:t>Desired consistency?</a:t>
            </a:r>
          </a:p>
          <a:p>
            <a:pPr marL="457200" lvl="1" indent="-457200">
              <a:buNone/>
            </a:pPr>
            <a:r>
              <a:rPr lang="en-US" sz="2800" dirty="0">
                <a:solidFill>
                  <a:srgbClr val="FF0000"/>
                </a:solidFill>
              </a:rPr>
              <a:t>Eventual?</a:t>
            </a:r>
          </a:p>
          <a:p>
            <a:pPr marL="457200" lvl="1" indent="-457200">
              <a:buNone/>
            </a:pPr>
            <a:r>
              <a:rPr lang="en-US" sz="2800" b="1" dirty="0">
                <a:solidFill>
                  <a:srgbClr val="FF0000"/>
                </a:solidFill>
              </a:rPr>
              <a:t>Strong = </a:t>
            </a:r>
            <a:br>
              <a:rPr lang="en-US" sz="2800" b="1" dirty="0">
                <a:solidFill>
                  <a:srgbClr val="FF0000"/>
                </a:solidFill>
              </a:rPr>
            </a:br>
            <a:r>
              <a:rPr lang="en-US" sz="2800" dirty="0">
                <a:solidFill>
                  <a:srgbClr val="FF0000"/>
                </a:solidFill>
              </a:rPr>
              <a:t>Bounded Staleness</a:t>
            </a:r>
          </a:p>
        </p:txBody>
      </p:sp>
    </p:spTree>
    <p:extLst>
      <p:ext uri="{BB962C8B-B14F-4D97-AF65-F5344CB8AC3E}">
        <p14:creationId xmlns:p14="http://schemas.microsoft.com/office/powerpoint/2010/main" val="1676248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3140766" y="2598946"/>
            <a:ext cx="5941327" cy="1846054"/>
          </a:xfrm>
          <a:prstGeom prst="rect">
            <a:avLst/>
          </a:prstGeom>
          <a:solidFill>
            <a:srgbClr val="B6EDAD"/>
          </a:solidFill>
          <a:ln w="12700">
            <a:solidFill>
              <a:schemeClr val="accent3">
                <a:lumMod val="50000"/>
              </a:schemeClr>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latin typeface="Consolas" panose="020B0609020204030204" pitchFamily="49" charset="0"/>
                <a:cs typeface="Consolas" panose="020B0609020204030204" pitchFamily="49" charset="0"/>
              </a:rPr>
              <a:t>wait for end of game;</a:t>
            </a:r>
          </a:p>
          <a:p>
            <a:pPr marL="0" indent="0">
              <a:buNone/>
            </a:pPr>
            <a:r>
              <a:rPr lang="en-US" sz="2400" dirty="0">
                <a:latin typeface="Consolas" panose="020B0609020204030204" pitchFamily="49" charset="0"/>
                <a:cs typeface="Consolas" panose="020B0609020204030204" pitchFamily="49" charset="0"/>
              </a:rPr>
              <a:t>score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(“home”);</a:t>
            </a:r>
          </a:p>
          <a:p>
            <a:pPr marL="0" indent="0">
              <a:buNone/>
            </a:pPr>
            <a:r>
              <a:rPr lang="en-US" sz="2400" dirty="0">
                <a:latin typeface="Consolas" panose="020B0609020204030204" pitchFamily="49" charset="0"/>
                <a:cs typeface="Consolas" panose="020B0609020204030204" pitchFamily="49" charset="0"/>
              </a:rPr>
              <a:t>stat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(“season-goals”);</a:t>
            </a:r>
          </a:p>
          <a:p>
            <a:pPr marL="0" indent="0">
              <a:buNone/>
            </a:pPr>
            <a:r>
              <a:rPr lang="en-US" sz="2400" b="1" dirty="0">
                <a:latin typeface="Consolas" panose="020B0609020204030204" pitchFamily="49" charset="0"/>
                <a:cs typeface="Consolas" panose="020B0609020204030204" pitchFamily="49" charset="0"/>
              </a:rPr>
              <a:t>Write</a:t>
            </a:r>
            <a:r>
              <a:rPr lang="en-US" sz="2400" dirty="0">
                <a:latin typeface="Consolas" panose="020B0609020204030204" pitchFamily="49" charset="0"/>
                <a:cs typeface="Consolas" panose="020B0609020204030204" pitchFamily="49" charset="0"/>
              </a:rPr>
              <a:t> (“season-goals”,</a:t>
            </a:r>
            <a:r>
              <a:rPr lang="en-US" sz="2400" dirty="0" err="1">
                <a:latin typeface="Consolas" panose="020B0609020204030204" pitchFamily="49" charset="0"/>
                <a:cs typeface="Consolas" panose="020B0609020204030204" pitchFamily="49" charset="0"/>
              </a:rPr>
              <a:t>stat+score</a:t>
            </a:r>
            <a:r>
              <a:rPr lang="en-US" sz="2400" dirty="0">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r>
              <a:rPr lang="en-US"/>
              <a:t>Statistics Writer</a:t>
            </a:r>
            <a:endParaRPr lang="en-US" dirty="0"/>
          </a:p>
        </p:txBody>
      </p:sp>
      <p:sp>
        <p:nvSpPr>
          <p:cNvPr id="4" name="Slide Number Placeholder 3"/>
          <p:cNvSpPr>
            <a:spLocks noGrp="1"/>
          </p:cNvSpPr>
          <p:nvPr>
            <p:ph type="sldNum" sz="quarter" idx="12"/>
          </p:nvPr>
        </p:nvSpPr>
        <p:spPr/>
        <p:txBody>
          <a:bodyPr/>
          <a:lstStyle/>
          <a:p>
            <a:pPr>
              <a:defRPr/>
            </a:pPr>
            <a:fld id="{2295B391-E3B8-46C2-998D-02A34B3D9AE6}" type="slidenum">
              <a:rPr lang="en-US" smtClean="0"/>
              <a:pPr>
                <a:defRPr/>
              </a:pPr>
              <a:t>66</a:t>
            </a:fld>
            <a:endParaRPr lang="en-US"/>
          </a:p>
        </p:txBody>
      </p:sp>
      <p:graphicFrame>
        <p:nvGraphicFramePr>
          <p:cNvPr id="6" name="Table 5"/>
          <p:cNvGraphicFramePr>
            <a:graphicFrameLocks noGrp="1"/>
          </p:cNvGraphicFramePr>
          <p:nvPr>
            <p:extLst/>
          </p:nvPr>
        </p:nvGraphicFramePr>
        <p:xfrm>
          <a:off x="9121849" y="0"/>
          <a:ext cx="3070151" cy="4445000"/>
        </p:xfrm>
        <a:graphic>
          <a:graphicData uri="http://schemas.openxmlformats.org/drawingml/2006/table">
            <a:tbl>
              <a:tblPr bandRow="1">
                <a:tableStyleId>{5C22544A-7EE6-4342-B048-85BDC9FD1C3A}</a:tableStyleId>
              </a:tblPr>
              <a:tblGrid>
                <a:gridCol w="3070151">
                  <a:extLst>
                    <a:ext uri="{9D8B030D-6E8A-4147-A177-3AD203B41FA5}">
                      <a16:colId xmlns:a16="http://schemas.microsoft.com/office/drawing/2014/main" val="20000"/>
                    </a:ext>
                  </a:extLst>
                </a:gridCol>
              </a:tblGrid>
              <a:tr h="635000">
                <a:tc>
                  <a:txBody>
                    <a:bodyPr/>
                    <a:lstStyle/>
                    <a:p>
                      <a:r>
                        <a:rPr lang="en-US" sz="3200" b="1" dirty="0"/>
                        <a:t>Guarantees</a:t>
                      </a:r>
                    </a:p>
                  </a:txBody>
                  <a:tcPr/>
                </a:tc>
                <a:extLst>
                  <a:ext uri="{0D108BD9-81ED-4DB2-BD59-A6C34878D82A}">
                    <a16:rowId xmlns:a16="http://schemas.microsoft.com/office/drawing/2014/main" val="10000"/>
                  </a:ext>
                </a:extLst>
              </a:tr>
              <a:tr h="635000">
                <a:tc>
                  <a:txBody>
                    <a:bodyPr/>
                    <a:lstStyle/>
                    <a:p>
                      <a:r>
                        <a:rPr lang="en-US" sz="2400" dirty="0"/>
                        <a:t>Strong Consistency</a:t>
                      </a:r>
                    </a:p>
                  </a:txBody>
                  <a:tcPr/>
                </a:tc>
                <a:extLst>
                  <a:ext uri="{0D108BD9-81ED-4DB2-BD59-A6C34878D82A}">
                    <a16:rowId xmlns:a16="http://schemas.microsoft.com/office/drawing/2014/main" val="10001"/>
                  </a:ext>
                </a:extLst>
              </a:tr>
              <a:tr h="635000">
                <a:tc>
                  <a:txBody>
                    <a:bodyPr/>
                    <a:lstStyle/>
                    <a:p>
                      <a:r>
                        <a:rPr lang="en-US" sz="2400" dirty="0"/>
                        <a:t>Eventual Consistency</a:t>
                      </a:r>
                    </a:p>
                  </a:txBody>
                  <a:tcPr/>
                </a:tc>
                <a:extLst>
                  <a:ext uri="{0D108BD9-81ED-4DB2-BD59-A6C34878D82A}">
                    <a16:rowId xmlns:a16="http://schemas.microsoft.com/office/drawing/2014/main" val="10002"/>
                  </a:ext>
                </a:extLst>
              </a:tr>
              <a:tr h="635000">
                <a:tc>
                  <a:txBody>
                    <a:bodyPr/>
                    <a:lstStyle/>
                    <a:p>
                      <a:r>
                        <a:rPr lang="en-US" sz="2400" dirty="0">
                          <a:solidFill>
                            <a:prstClr val="black"/>
                          </a:solidFill>
                        </a:rPr>
                        <a:t>Consistent Prefix</a:t>
                      </a:r>
                      <a:endParaRPr lang="en-US" sz="2400" dirty="0"/>
                    </a:p>
                  </a:txBody>
                  <a:tcPr/>
                </a:tc>
                <a:extLst>
                  <a:ext uri="{0D108BD9-81ED-4DB2-BD59-A6C34878D82A}">
                    <a16:rowId xmlns:a16="http://schemas.microsoft.com/office/drawing/2014/main" val="10003"/>
                  </a:ext>
                </a:extLst>
              </a:tr>
              <a:tr h="635000">
                <a:tc>
                  <a:txBody>
                    <a:bodyPr/>
                    <a:lstStyle/>
                    <a:p>
                      <a:r>
                        <a:rPr lang="en-US" sz="2400" dirty="0">
                          <a:solidFill>
                            <a:prstClr val="black"/>
                          </a:solidFill>
                        </a:rPr>
                        <a:t>Monotonic Reads</a:t>
                      </a:r>
                      <a:endParaRPr lang="en-US" sz="2400" dirty="0"/>
                    </a:p>
                  </a:txBody>
                  <a:tcPr/>
                </a:tc>
                <a:extLst>
                  <a:ext uri="{0D108BD9-81ED-4DB2-BD59-A6C34878D82A}">
                    <a16:rowId xmlns:a16="http://schemas.microsoft.com/office/drawing/2014/main" val="10004"/>
                  </a:ext>
                </a:extLst>
              </a:tr>
              <a:tr h="635000">
                <a:tc>
                  <a:txBody>
                    <a:bodyPr/>
                    <a:lstStyle/>
                    <a:p>
                      <a:r>
                        <a:rPr lang="en-US" sz="2400" dirty="0">
                          <a:solidFill>
                            <a:prstClr val="black"/>
                          </a:solidFill>
                        </a:rPr>
                        <a:t>Read My Writes</a:t>
                      </a:r>
                      <a:endParaRPr lang="en-US" sz="2400" dirty="0"/>
                    </a:p>
                  </a:txBody>
                  <a:tcPr/>
                </a:tc>
                <a:extLst>
                  <a:ext uri="{0D108BD9-81ED-4DB2-BD59-A6C34878D82A}">
                    <a16:rowId xmlns:a16="http://schemas.microsoft.com/office/drawing/2014/main" val="10005"/>
                  </a:ext>
                </a:extLst>
              </a:tr>
              <a:tr h="635000">
                <a:tc>
                  <a:txBody>
                    <a:bodyPr/>
                    <a:lstStyle/>
                    <a:p>
                      <a:r>
                        <a:rPr lang="en-US" sz="2400" dirty="0">
                          <a:solidFill>
                            <a:prstClr val="black"/>
                          </a:solidFill>
                        </a:rPr>
                        <a:t>Bounded Staleness</a:t>
                      </a:r>
                      <a:endParaRPr lang="en-US" sz="2400" dirty="0"/>
                    </a:p>
                  </a:txBody>
                  <a:tcPr/>
                </a:tc>
                <a:extLst>
                  <a:ext uri="{0D108BD9-81ED-4DB2-BD59-A6C34878D82A}">
                    <a16:rowId xmlns:a16="http://schemas.microsoft.com/office/drawing/2014/main" val="10006"/>
                  </a:ext>
                </a:extLst>
              </a:tr>
            </a:tbl>
          </a:graphicData>
        </a:graphic>
      </p:graphicFrame>
      <p:sp>
        <p:nvSpPr>
          <p:cNvPr id="7" name="Content Placeholder 7"/>
          <p:cNvSpPr>
            <a:spLocks noGrp="1"/>
          </p:cNvSpPr>
          <p:nvPr>
            <p:ph sz="half" idx="1"/>
          </p:nvPr>
        </p:nvSpPr>
        <p:spPr>
          <a:xfrm>
            <a:off x="0" y="1417638"/>
            <a:ext cx="4724400" cy="1752600"/>
          </a:xfrm>
        </p:spPr>
        <p:txBody>
          <a:bodyPr/>
          <a:lstStyle/>
          <a:p>
            <a:pPr marL="0" indent="0">
              <a:buNone/>
            </a:pPr>
            <a:r>
              <a:rPr lang="en-US" dirty="0"/>
              <a:t>Desired consistency?</a:t>
            </a:r>
          </a:p>
          <a:p>
            <a:pPr marL="0" lvl="1" indent="0">
              <a:buNone/>
            </a:pPr>
            <a:r>
              <a:rPr lang="en-US" sz="2800" dirty="0">
                <a:solidFill>
                  <a:srgbClr val="FF0000"/>
                </a:solidFill>
              </a:rPr>
              <a:t>Strong </a:t>
            </a:r>
            <a:r>
              <a:rPr lang="en-US" sz="2800" dirty="0"/>
              <a:t>(1</a:t>
            </a:r>
            <a:r>
              <a:rPr lang="en-US" sz="2800" baseline="30000" dirty="0"/>
              <a:t>st</a:t>
            </a:r>
            <a:r>
              <a:rPr lang="en-US" sz="2800" dirty="0"/>
              <a:t> read)</a:t>
            </a:r>
          </a:p>
          <a:p>
            <a:pPr marL="0" lvl="1" indent="0">
              <a:buNone/>
            </a:pPr>
            <a:r>
              <a:rPr lang="en-US" sz="2800" dirty="0">
                <a:solidFill>
                  <a:srgbClr val="FF0000"/>
                </a:solidFill>
              </a:rPr>
              <a:t>Read My Writes </a:t>
            </a:r>
            <a:r>
              <a:rPr lang="en-US" sz="2800" dirty="0"/>
              <a:t>(2</a:t>
            </a:r>
            <a:r>
              <a:rPr lang="en-US" sz="2800" baseline="30000" dirty="0"/>
              <a:t>nd</a:t>
            </a:r>
            <a:r>
              <a:rPr lang="en-US" sz="2800" dirty="0"/>
              <a:t>)</a:t>
            </a:r>
          </a:p>
        </p:txBody>
      </p:sp>
    </p:spTree>
    <p:extLst>
      <p:ext uri="{BB962C8B-B14F-4D97-AF65-F5344CB8AC3E}">
        <p14:creationId xmlns:p14="http://schemas.microsoft.com/office/powerpoint/2010/main" val="14174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bwMode="auto">
          <a:xfrm>
            <a:off x="3140766" y="2598946"/>
            <a:ext cx="5941327" cy="2151958"/>
          </a:xfrm>
          <a:prstGeom prst="rect">
            <a:avLst/>
          </a:prstGeom>
          <a:solidFill>
            <a:srgbClr val="B6EDAD"/>
          </a:solidFill>
          <a:ln w="12700">
            <a:solidFill>
              <a:schemeClr val="accent3">
                <a:lumMod val="50000"/>
              </a:schemeClr>
            </a:solidFill>
          </a:ln>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en-US" sz="2400" dirty="0">
                <a:latin typeface="Consolas" panose="020B0609020204030204" pitchFamily="49" charset="0"/>
                <a:cs typeface="Consolas" panose="020B0609020204030204" pitchFamily="49" charset="0"/>
              </a:rPr>
              <a:t>do {</a:t>
            </a:r>
          </a:p>
          <a:p>
            <a:pPr marL="0" indent="0">
              <a:buNone/>
            </a:pPr>
            <a:r>
              <a:rPr lang="en-US" sz="2400" dirty="0">
                <a:latin typeface="Consolas" panose="020B0609020204030204" pitchFamily="49" charset="0"/>
                <a:cs typeface="Consolas" panose="020B0609020204030204" pitchFamily="49" charset="0"/>
              </a:rPr>
              <a:t>   stat = </a:t>
            </a:r>
            <a:r>
              <a:rPr lang="en-US" sz="2400" b="1" dirty="0">
                <a:latin typeface="Consolas" panose="020B0609020204030204" pitchFamily="49" charset="0"/>
                <a:cs typeface="Consolas" panose="020B0609020204030204" pitchFamily="49" charset="0"/>
              </a:rPr>
              <a:t>Read</a:t>
            </a:r>
            <a:r>
              <a:rPr lang="en-US" sz="2400" dirty="0">
                <a:latin typeface="Consolas" panose="020B0609020204030204" pitchFamily="49" charset="0"/>
                <a:cs typeface="Consolas" panose="020B0609020204030204" pitchFamily="49" charset="0"/>
              </a:rPr>
              <a:t> (“season-goals”);</a:t>
            </a:r>
          </a:p>
          <a:p>
            <a:pPr marL="0" indent="0">
              <a:buNone/>
            </a:pPr>
            <a:r>
              <a:rPr lang="en-US" sz="2400" dirty="0">
                <a:latin typeface="Consolas" panose="020B0609020204030204" pitchFamily="49" charset="0"/>
                <a:cs typeface="Consolas" panose="020B0609020204030204" pitchFamily="49" charset="0"/>
              </a:rPr>
              <a:t>   argue with friends reg. stat;</a:t>
            </a:r>
            <a:br>
              <a:rPr lang="en-US" sz="2400" dirty="0">
                <a:latin typeface="Consolas" panose="020B0609020204030204" pitchFamily="49" charset="0"/>
                <a:cs typeface="Consolas" panose="020B0609020204030204" pitchFamily="49" charset="0"/>
              </a:rPr>
            </a:br>
            <a:r>
              <a:rPr lang="en-US" sz="2400" dirty="0">
                <a:latin typeface="Consolas" panose="020B0609020204030204" pitchFamily="49" charset="0"/>
                <a:cs typeface="Consolas" panose="020B0609020204030204" pitchFamily="49" charset="0"/>
              </a:rPr>
              <a:t>   sleep(1 day);</a:t>
            </a:r>
          </a:p>
          <a:p>
            <a:pPr marL="0" indent="0">
              <a:buNone/>
            </a:pPr>
            <a:r>
              <a:rPr lang="en-US" sz="2400" dirty="0">
                <a:latin typeface="Consolas" panose="020B0609020204030204" pitchFamily="49" charset="0"/>
                <a:cs typeface="Consolas" panose="020B0609020204030204" pitchFamily="49" charset="0"/>
              </a:rPr>
              <a:t>}</a:t>
            </a:r>
          </a:p>
        </p:txBody>
      </p:sp>
      <p:sp>
        <p:nvSpPr>
          <p:cNvPr id="2" name="Title 1"/>
          <p:cNvSpPr>
            <a:spLocks noGrp="1"/>
          </p:cNvSpPr>
          <p:nvPr>
            <p:ph type="title"/>
          </p:nvPr>
        </p:nvSpPr>
        <p:spPr/>
        <p:txBody>
          <a:bodyPr/>
          <a:lstStyle/>
          <a:p>
            <a:r>
              <a:rPr lang="en-US" dirty="0"/>
              <a:t>Casual Fan</a:t>
            </a:r>
          </a:p>
        </p:txBody>
      </p:sp>
      <p:sp>
        <p:nvSpPr>
          <p:cNvPr id="4" name="Slide Number Placeholder 3"/>
          <p:cNvSpPr>
            <a:spLocks noGrp="1"/>
          </p:cNvSpPr>
          <p:nvPr>
            <p:ph type="sldNum" sz="quarter" idx="12"/>
          </p:nvPr>
        </p:nvSpPr>
        <p:spPr/>
        <p:txBody>
          <a:bodyPr/>
          <a:lstStyle/>
          <a:p>
            <a:pPr>
              <a:defRPr/>
            </a:pPr>
            <a:fld id="{2295B391-E3B8-46C2-998D-02A34B3D9AE6}" type="slidenum">
              <a:rPr lang="en-US" smtClean="0"/>
              <a:pPr>
                <a:defRPr/>
              </a:pPr>
              <a:t>67</a:t>
            </a:fld>
            <a:endParaRPr lang="en-US"/>
          </a:p>
        </p:txBody>
      </p:sp>
      <p:graphicFrame>
        <p:nvGraphicFramePr>
          <p:cNvPr id="6" name="Table 5"/>
          <p:cNvGraphicFramePr>
            <a:graphicFrameLocks noGrp="1"/>
          </p:cNvGraphicFramePr>
          <p:nvPr>
            <p:extLst/>
          </p:nvPr>
        </p:nvGraphicFramePr>
        <p:xfrm>
          <a:off x="9121849" y="0"/>
          <a:ext cx="3070151" cy="4445000"/>
        </p:xfrm>
        <a:graphic>
          <a:graphicData uri="http://schemas.openxmlformats.org/drawingml/2006/table">
            <a:tbl>
              <a:tblPr bandRow="1">
                <a:tableStyleId>{5C22544A-7EE6-4342-B048-85BDC9FD1C3A}</a:tableStyleId>
              </a:tblPr>
              <a:tblGrid>
                <a:gridCol w="3070151">
                  <a:extLst>
                    <a:ext uri="{9D8B030D-6E8A-4147-A177-3AD203B41FA5}">
                      <a16:colId xmlns:a16="http://schemas.microsoft.com/office/drawing/2014/main" val="20000"/>
                    </a:ext>
                  </a:extLst>
                </a:gridCol>
              </a:tblGrid>
              <a:tr h="635000">
                <a:tc>
                  <a:txBody>
                    <a:bodyPr/>
                    <a:lstStyle/>
                    <a:p>
                      <a:r>
                        <a:rPr lang="en-US" sz="3200" b="1" dirty="0"/>
                        <a:t>Guarantees</a:t>
                      </a:r>
                    </a:p>
                  </a:txBody>
                  <a:tcPr/>
                </a:tc>
                <a:extLst>
                  <a:ext uri="{0D108BD9-81ED-4DB2-BD59-A6C34878D82A}">
                    <a16:rowId xmlns:a16="http://schemas.microsoft.com/office/drawing/2014/main" val="10000"/>
                  </a:ext>
                </a:extLst>
              </a:tr>
              <a:tr h="635000">
                <a:tc>
                  <a:txBody>
                    <a:bodyPr/>
                    <a:lstStyle/>
                    <a:p>
                      <a:r>
                        <a:rPr lang="en-US" sz="2400" dirty="0"/>
                        <a:t>Strong Consistency</a:t>
                      </a:r>
                    </a:p>
                  </a:txBody>
                  <a:tcPr/>
                </a:tc>
                <a:extLst>
                  <a:ext uri="{0D108BD9-81ED-4DB2-BD59-A6C34878D82A}">
                    <a16:rowId xmlns:a16="http://schemas.microsoft.com/office/drawing/2014/main" val="10001"/>
                  </a:ext>
                </a:extLst>
              </a:tr>
              <a:tr h="635000">
                <a:tc>
                  <a:txBody>
                    <a:bodyPr/>
                    <a:lstStyle/>
                    <a:p>
                      <a:r>
                        <a:rPr lang="en-US" sz="2400" dirty="0"/>
                        <a:t>Eventual Consistency</a:t>
                      </a:r>
                    </a:p>
                  </a:txBody>
                  <a:tcPr/>
                </a:tc>
                <a:extLst>
                  <a:ext uri="{0D108BD9-81ED-4DB2-BD59-A6C34878D82A}">
                    <a16:rowId xmlns:a16="http://schemas.microsoft.com/office/drawing/2014/main" val="10002"/>
                  </a:ext>
                </a:extLst>
              </a:tr>
              <a:tr h="635000">
                <a:tc>
                  <a:txBody>
                    <a:bodyPr/>
                    <a:lstStyle/>
                    <a:p>
                      <a:r>
                        <a:rPr lang="en-US" sz="2400" dirty="0">
                          <a:solidFill>
                            <a:prstClr val="black"/>
                          </a:solidFill>
                        </a:rPr>
                        <a:t>Consistent Prefix</a:t>
                      </a:r>
                      <a:endParaRPr lang="en-US" sz="2400" dirty="0"/>
                    </a:p>
                  </a:txBody>
                  <a:tcPr/>
                </a:tc>
                <a:extLst>
                  <a:ext uri="{0D108BD9-81ED-4DB2-BD59-A6C34878D82A}">
                    <a16:rowId xmlns:a16="http://schemas.microsoft.com/office/drawing/2014/main" val="10003"/>
                  </a:ext>
                </a:extLst>
              </a:tr>
              <a:tr h="635000">
                <a:tc>
                  <a:txBody>
                    <a:bodyPr/>
                    <a:lstStyle/>
                    <a:p>
                      <a:r>
                        <a:rPr lang="en-US" sz="2400" dirty="0">
                          <a:solidFill>
                            <a:prstClr val="black"/>
                          </a:solidFill>
                        </a:rPr>
                        <a:t>Monotonic Reads</a:t>
                      </a:r>
                      <a:endParaRPr lang="en-US" sz="2400" dirty="0"/>
                    </a:p>
                  </a:txBody>
                  <a:tcPr/>
                </a:tc>
                <a:extLst>
                  <a:ext uri="{0D108BD9-81ED-4DB2-BD59-A6C34878D82A}">
                    <a16:rowId xmlns:a16="http://schemas.microsoft.com/office/drawing/2014/main" val="10004"/>
                  </a:ext>
                </a:extLst>
              </a:tr>
              <a:tr h="635000">
                <a:tc>
                  <a:txBody>
                    <a:bodyPr/>
                    <a:lstStyle/>
                    <a:p>
                      <a:r>
                        <a:rPr lang="en-US" sz="2400" dirty="0">
                          <a:solidFill>
                            <a:prstClr val="black"/>
                          </a:solidFill>
                        </a:rPr>
                        <a:t>Read My Writes</a:t>
                      </a:r>
                      <a:endParaRPr lang="en-US" sz="2400" dirty="0"/>
                    </a:p>
                  </a:txBody>
                  <a:tcPr/>
                </a:tc>
                <a:extLst>
                  <a:ext uri="{0D108BD9-81ED-4DB2-BD59-A6C34878D82A}">
                    <a16:rowId xmlns:a16="http://schemas.microsoft.com/office/drawing/2014/main" val="10005"/>
                  </a:ext>
                </a:extLst>
              </a:tr>
              <a:tr h="635000">
                <a:tc>
                  <a:txBody>
                    <a:bodyPr/>
                    <a:lstStyle/>
                    <a:p>
                      <a:r>
                        <a:rPr lang="en-US" sz="2400" dirty="0">
                          <a:solidFill>
                            <a:prstClr val="black"/>
                          </a:solidFill>
                        </a:rPr>
                        <a:t>Bounded Staleness</a:t>
                      </a:r>
                      <a:endParaRPr lang="en-US" sz="2400" dirty="0"/>
                    </a:p>
                  </a:txBody>
                  <a:tcPr/>
                </a:tc>
                <a:extLst>
                  <a:ext uri="{0D108BD9-81ED-4DB2-BD59-A6C34878D82A}">
                    <a16:rowId xmlns:a16="http://schemas.microsoft.com/office/drawing/2014/main" val="10006"/>
                  </a:ext>
                </a:extLst>
              </a:tr>
            </a:tbl>
          </a:graphicData>
        </a:graphic>
      </p:graphicFrame>
      <p:sp>
        <p:nvSpPr>
          <p:cNvPr id="7" name="Content Placeholder 7"/>
          <p:cNvSpPr>
            <a:spLocks noGrp="1"/>
          </p:cNvSpPr>
          <p:nvPr>
            <p:ph sz="half" idx="1"/>
          </p:nvPr>
        </p:nvSpPr>
        <p:spPr>
          <a:xfrm>
            <a:off x="0" y="1417638"/>
            <a:ext cx="4724400" cy="1752600"/>
          </a:xfrm>
        </p:spPr>
        <p:txBody>
          <a:bodyPr/>
          <a:lstStyle/>
          <a:p>
            <a:pPr marL="0" indent="0">
              <a:buNone/>
            </a:pPr>
            <a:r>
              <a:rPr lang="en-US" dirty="0"/>
              <a:t>Desired consistency?</a:t>
            </a:r>
          </a:p>
          <a:p>
            <a:pPr marL="0" lvl="1" indent="0">
              <a:buNone/>
            </a:pPr>
            <a:r>
              <a:rPr lang="en-US" sz="2800" dirty="0">
                <a:solidFill>
                  <a:srgbClr val="FF0000"/>
                </a:solidFill>
              </a:rPr>
              <a:t>Eventual</a:t>
            </a:r>
            <a:endParaRPr lang="en-US" sz="2800" dirty="0"/>
          </a:p>
        </p:txBody>
      </p:sp>
    </p:spTree>
    <p:extLst>
      <p:ext uri="{BB962C8B-B14F-4D97-AF65-F5344CB8AC3E}">
        <p14:creationId xmlns:p14="http://schemas.microsoft.com/office/powerpoint/2010/main" val="611857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Consistency Trade-offs</a:t>
            </a:r>
          </a:p>
        </p:txBody>
      </p:sp>
      <p:graphicFrame>
        <p:nvGraphicFramePr>
          <p:cNvPr id="3" name="Table 2"/>
          <p:cNvGraphicFramePr>
            <a:graphicFrameLocks noGrp="1"/>
          </p:cNvGraphicFramePr>
          <p:nvPr>
            <p:extLst/>
          </p:nvPr>
        </p:nvGraphicFramePr>
        <p:xfrm>
          <a:off x="1415480" y="2590798"/>
          <a:ext cx="7420678" cy="3654426"/>
        </p:xfrm>
        <a:graphic>
          <a:graphicData uri="http://schemas.openxmlformats.org/drawingml/2006/table">
            <a:tbl>
              <a:tblPr bandRow="1">
                <a:tableStyleId>{5C22544A-7EE6-4342-B048-85BDC9FD1C3A}</a:tableStyleId>
              </a:tblPr>
              <a:tblGrid>
                <a:gridCol w="3020043">
                  <a:extLst>
                    <a:ext uri="{9D8B030D-6E8A-4147-A177-3AD203B41FA5}">
                      <a16:colId xmlns:a16="http://schemas.microsoft.com/office/drawing/2014/main" val="20000"/>
                    </a:ext>
                  </a:extLst>
                </a:gridCol>
                <a:gridCol w="4400635">
                  <a:extLst>
                    <a:ext uri="{9D8B030D-6E8A-4147-A177-3AD203B41FA5}">
                      <a16:colId xmlns:a16="http://schemas.microsoft.com/office/drawing/2014/main" val="20001"/>
                    </a:ext>
                  </a:extLst>
                </a:gridCol>
              </a:tblGrid>
              <a:tr h="609071">
                <a:tc>
                  <a:txBody>
                    <a:bodyPr/>
                    <a:lstStyle/>
                    <a:p>
                      <a:r>
                        <a:rPr lang="en-US" sz="2000" dirty="0"/>
                        <a:t>Strong Consistency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See all previous writes.</a:t>
                      </a:r>
                    </a:p>
                  </a:txBody>
                  <a:tcPr/>
                </a:tc>
                <a:extLst>
                  <a:ext uri="{0D108BD9-81ED-4DB2-BD59-A6C34878D82A}">
                    <a16:rowId xmlns:a16="http://schemas.microsoft.com/office/drawing/2014/main" val="10000"/>
                  </a:ext>
                </a:extLst>
              </a:tr>
              <a:tr h="609071">
                <a:tc>
                  <a:txBody>
                    <a:bodyPr/>
                    <a:lstStyle/>
                    <a:p>
                      <a:r>
                        <a:rPr lang="en-US" sz="2000" dirty="0"/>
                        <a:t>Eventual Consistency</a:t>
                      </a:r>
                    </a:p>
                  </a:txBody>
                  <a:tcPr/>
                </a:tc>
                <a:tc>
                  <a:txBody>
                    <a:bodyPr/>
                    <a:lstStyle/>
                    <a:p>
                      <a:r>
                        <a:rPr lang="en-US" sz="2000" dirty="0"/>
                        <a:t>See subset of previous writes.</a:t>
                      </a:r>
                    </a:p>
                  </a:txBody>
                  <a:tcPr/>
                </a:tc>
                <a:extLst>
                  <a:ext uri="{0D108BD9-81ED-4DB2-BD59-A6C34878D82A}">
                    <a16:rowId xmlns:a16="http://schemas.microsoft.com/office/drawing/2014/main" val="10001"/>
                  </a:ext>
                </a:extLst>
              </a:tr>
              <a:tr h="609071">
                <a:tc>
                  <a:txBody>
                    <a:bodyPr/>
                    <a:lstStyle/>
                    <a:p>
                      <a:r>
                        <a:rPr lang="en-US" sz="2000" dirty="0">
                          <a:solidFill>
                            <a:prstClr val="black"/>
                          </a:solidFill>
                        </a:rPr>
                        <a:t>Consistent Prefix</a:t>
                      </a:r>
                      <a:endParaRPr lang="en-US" sz="2000" dirty="0"/>
                    </a:p>
                  </a:txBody>
                  <a:tcPr/>
                </a:tc>
                <a:tc>
                  <a:txBody>
                    <a:bodyPr/>
                    <a:lstStyle/>
                    <a:p>
                      <a:r>
                        <a:rPr lang="en-US" sz="2000" dirty="0"/>
                        <a:t>See initial sequence of writes.</a:t>
                      </a:r>
                    </a:p>
                  </a:txBody>
                  <a:tcPr/>
                </a:tc>
                <a:extLst>
                  <a:ext uri="{0D108BD9-81ED-4DB2-BD59-A6C34878D82A}">
                    <a16:rowId xmlns:a16="http://schemas.microsoft.com/office/drawing/2014/main" val="10002"/>
                  </a:ext>
                </a:extLst>
              </a:tr>
              <a:tr h="609071">
                <a:tc>
                  <a:txBody>
                    <a:bodyPr/>
                    <a:lstStyle/>
                    <a:p>
                      <a:r>
                        <a:rPr lang="en-US" sz="2000" dirty="0">
                          <a:solidFill>
                            <a:prstClr val="black"/>
                          </a:solidFill>
                        </a:rPr>
                        <a:t>Bounded Staleness</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See all “old” writes.</a:t>
                      </a:r>
                    </a:p>
                  </a:txBody>
                  <a:tcPr/>
                </a:tc>
                <a:extLst>
                  <a:ext uri="{0D108BD9-81ED-4DB2-BD59-A6C34878D82A}">
                    <a16:rowId xmlns:a16="http://schemas.microsoft.com/office/drawing/2014/main" val="10003"/>
                  </a:ext>
                </a:extLst>
              </a:tr>
              <a:tr h="609071">
                <a:tc>
                  <a:txBody>
                    <a:bodyPr/>
                    <a:lstStyle/>
                    <a:p>
                      <a:r>
                        <a:rPr lang="en-US" sz="2000" dirty="0">
                          <a:solidFill>
                            <a:prstClr val="black"/>
                          </a:solidFill>
                        </a:rPr>
                        <a:t>Monotonic Reads</a:t>
                      </a:r>
                      <a:endParaRPr lang="en-US" sz="2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a:t>See increasing subset of writes.</a:t>
                      </a:r>
                    </a:p>
                  </a:txBody>
                  <a:tcPr/>
                </a:tc>
                <a:extLst>
                  <a:ext uri="{0D108BD9-81ED-4DB2-BD59-A6C34878D82A}">
                    <a16:rowId xmlns:a16="http://schemas.microsoft.com/office/drawing/2014/main" val="10004"/>
                  </a:ext>
                </a:extLst>
              </a:tr>
              <a:tr h="609071">
                <a:tc>
                  <a:txBody>
                    <a:bodyPr/>
                    <a:lstStyle/>
                    <a:p>
                      <a:r>
                        <a:rPr lang="en-US" sz="2000" dirty="0">
                          <a:solidFill>
                            <a:prstClr val="black"/>
                          </a:solidFill>
                        </a:rPr>
                        <a:t>Read My Writes</a:t>
                      </a:r>
                      <a:endParaRPr lang="en-US" sz="2000" dirty="0"/>
                    </a:p>
                  </a:txBody>
                  <a:tcPr/>
                </a:tc>
                <a:tc>
                  <a:txBody>
                    <a:bodyPr/>
                    <a:lstStyle/>
                    <a:p>
                      <a:r>
                        <a:rPr lang="en-US" sz="2000" dirty="0"/>
                        <a:t>See all writes performed by reader.</a:t>
                      </a:r>
                    </a:p>
                  </a:txBody>
                  <a:tcPr/>
                </a:tc>
                <a:extLst>
                  <a:ext uri="{0D108BD9-81ED-4DB2-BD59-A6C34878D82A}">
                    <a16:rowId xmlns:a16="http://schemas.microsoft.com/office/drawing/2014/main" val="10005"/>
                  </a:ext>
                </a:extLst>
              </a:tr>
            </a:tbl>
          </a:graphicData>
        </a:graphic>
      </p:graphicFrame>
      <p:graphicFrame>
        <p:nvGraphicFramePr>
          <p:cNvPr id="5" name="Table 4"/>
          <p:cNvGraphicFramePr>
            <a:graphicFrameLocks noGrp="1"/>
          </p:cNvGraphicFramePr>
          <p:nvPr>
            <p:extLst/>
          </p:nvPr>
        </p:nvGraphicFramePr>
        <p:xfrm>
          <a:off x="8855609" y="2590800"/>
          <a:ext cx="2136936" cy="3654426"/>
        </p:xfrm>
        <a:graphic>
          <a:graphicData uri="http://schemas.openxmlformats.org/drawingml/2006/table">
            <a:tbl>
              <a:tblPr bandRow="1">
                <a:tableStyleId>{93296810-A885-4BE3-A3E7-6D5BEEA58F35}</a:tableStyleId>
              </a:tblPr>
              <a:tblGrid>
                <a:gridCol w="712312">
                  <a:extLst>
                    <a:ext uri="{9D8B030D-6E8A-4147-A177-3AD203B41FA5}">
                      <a16:colId xmlns:a16="http://schemas.microsoft.com/office/drawing/2014/main" val="20000"/>
                    </a:ext>
                  </a:extLst>
                </a:gridCol>
                <a:gridCol w="712312">
                  <a:extLst>
                    <a:ext uri="{9D8B030D-6E8A-4147-A177-3AD203B41FA5}">
                      <a16:colId xmlns:a16="http://schemas.microsoft.com/office/drawing/2014/main" val="20001"/>
                    </a:ext>
                  </a:extLst>
                </a:gridCol>
                <a:gridCol w="712312">
                  <a:extLst>
                    <a:ext uri="{9D8B030D-6E8A-4147-A177-3AD203B41FA5}">
                      <a16:colId xmlns:a16="http://schemas.microsoft.com/office/drawing/2014/main" val="20002"/>
                    </a:ext>
                  </a:extLst>
                </a:gridCol>
              </a:tblGrid>
              <a:tr h="609071">
                <a:tc>
                  <a:txBody>
                    <a:bodyPr/>
                    <a:lstStyle/>
                    <a:p>
                      <a:r>
                        <a:rPr lang="en-US" sz="1800" dirty="0"/>
                        <a:t>A</a:t>
                      </a:r>
                    </a:p>
                  </a:txBody>
                  <a:tcPr anchor="ctr" anchorCtr="1"/>
                </a:tc>
                <a:tc>
                  <a:txBody>
                    <a:bodyPr/>
                    <a:lstStyle/>
                    <a:p>
                      <a:r>
                        <a:rPr lang="en-US" dirty="0"/>
                        <a:t>D</a:t>
                      </a:r>
                    </a:p>
                  </a:txBody>
                  <a:tcPr anchor="ctr" anchorCtr="1"/>
                </a:tc>
                <a:tc>
                  <a:txBody>
                    <a:bodyPr/>
                    <a:lstStyle/>
                    <a:p>
                      <a:r>
                        <a:rPr lang="en-US" dirty="0"/>
                        <a:t>F</a:t>
                      </a:r>
                    </a:p>
                  </a:txBody>
                  <a:tcPr anchor="ctr" anchorCtr="1"/>
                </a:tc>
                <a:extLst>
                  <a:ext uri="{0D108BD9-81ED-4DB2-BD59-A6C34878D82A}">
                    <a16:rowId xmlns:a16="http://schemas.microsoft.com/office/drawing/2014/main" val="10000"/>
                  </a:ext>
                </a:extLst>
              </a:tr>
              <a:tr h="609071">
                <a:tc>
                  <a:txBody>
                    <a:bodyPr/>
                    <a:lstStyle/>
                    <a:p>
                      <a:r>
                        <a:rPr lang="en-US" dirty="0"/>
                        <a:t>D</a:t>
                      </a:r>
                    </a:p>
                  </a:txBody>
                  <a:tcPr anchor="ctr" anchorCtr="1"/>
                </a:tc>
                <a:tc>
                  <a:txBody>
                    <a:bodyPr/>
                    <a:lstStyle/>
                    <a:p>
                      <a:r>
                        <a:rPr lang="en-US" dirty="0"/>
                        <a:t>A</a:t>
                      </a:r>
                    </a:p>
                  </a:txBody>
                  <a:tcPr anchor="ctr" anchorCtr="1"/>
                </a:tc>
                <a:tc>
                  <a:txBody>
                    <a:bodyPr/>
                    <a:lstStyle/>
                    <a:p>
                      <a:r>
                        <a:rPr lang="en-US" dirty="0"/>
                        <a:t>A</a:t>
                      </a:r>
                    </a:p>
                  </a:txBody>
                  <a:tcPr anchor="ctr" anchorCtr="1"/>
                </a:tc>
                <a:extLst>
                  <a:ext uri="{0D108BD9-81ED-4DB2-BD59-A6C34878D82A}">
                    <a16:rowId xmlns:a16="http://schemas.microsoft.com/office/drawing/2014/main" val="10001"/>
                  </a:ext>
                </a:extLst>
              </a:tr>
              <a:tr h="609071">
                <a:tc>
                  <a:txBody>
                    <a:bodyPr/>
                    <a:lstStyle/>
                    <a:p>
                      <a:r>
                        <a:rPr lang="en-US" dirty="0"/>
                        <a:t>C</a:t>
                      </a:r>
                    </a:p>
                  </a:txBody>
                  <a:tcPr anchor="ctr" anchorCtr="1"/>
                </a:tc>
                <a:tc>
                  <a:txBody>
                    <a:bodyPr/>
                    <a:lstStyle/>
                    <a:p>
                      <a:r>
                        <a:rPr lang="en-US" dirty="0"/>
                        <a:t>B</a:t>
                      </a:r>
                    </a:p>
                  </a:txBody>
                  <a:tcPr anchor="ctr" anchorCtr="1"/>
                </a:tc>
                <a:tc>
                  <a:txBody>
                    <a:bodyPr/>
                    <a:lstStyle/>
                    <a:p>
                      <a:r>
                        <a:rPr lang="en-US" dirty="0"/>
                        <a:t>A</a:t>
                      </a:r>
                    </a:p>
                  </a:txBody>
                  <a:tcPr anchor="ctr" anchorCtr="1"/>
                </a:tc>
                <a:extLst>
                  <a:ext uri="{0D108BD9-81ED-4DB2-BD59-A6C34878D82A}">
                    <a16:rowId xmlns:a16="http://schemas.microsoft.com/office/drawing/2014/main" val="10002"/>
                  </a:ext>
                </a:extLst>
              </a:tr>
              <a:tr h="609071">
                <a:tc>
                  <a:txBody>
                    <a:bodyPr/>
                    <a:lstStyle/>
                    <a:p>
                      <a:r>
                        <a:rPr lang="en-US" dirty="0"/>
                        <a:t>B</a:t>
                      </a:r>
                    </a:p>
                  </a:txBody>
                  <a:tcPr anchor="ctr" anchorCtr="1"/>
                </a:tc>
                <a:tc>
                  <a:txBody>
                    <a:bodyPr/>
                    <a:lstStyle/>
                    <a:p>
                      <a:r>
                        <a:rPr lang="en-US" dirty="0"/>
                        <a:t>C</a:t>
                      </a:r>
                    </a:p>
                  </a:txBody>
                  <a:tcPr anchor="ctr" anchorCtr="1"/>
                </a:tc>
                <a:tc>
                  <a:txBody>
                    <a:bodyPr/>
                    <a:lstStyle/>
                    <a:p>
                      <a:r>
                        <a:rPr lang="en-US" dirty="0"/>
                        <a:t>D</a:t>
                      </a:r>
                    </a:p>
                  </a:txBody>
                  <a:tcPr anchor="ctr" anchorCtr="1"/>
                </a:tc>
                <a:extLst>
                  <a:ext uri="{0D108BD9-81ED-4DB2-BD59-A6C34878D82A}">
                    <a16:rowId xmlns:a16="http://schemas.microsoft.com/office/drawing/2014/main" val="10003"/>
                  </a:ext>
                </a:extLst>
              </a:tr>
              <a:tr h="609071">
                <a:tc>
                  <a:txBody>
                    <a:bodyPr/>
                    <a:lstStyle/>
                    <a:p>
                      <a:r>
                        <a:rPr lang="en-US" dirty="0"/>
                        <a:t>C</a:t>
                      </a:r>
                    </a:p>
                  </a:txBody>
                  <a:tcPr anchor="ctr" anchorCtr="1"/>
                </a:tc>
                <a:tc>
                  <a:txBody>
                    <a:bodyPr/>
                    <a:lstStyle/>
                    <a:p>
                      <a:r>
                        <a:rPr lang="en-US" dirty="0"/>
                        <a:t>B</a:t>
                      </a:r>
                    </a:p>
                  </a:txBody>
                  <a:tcPr anchor="ctr" anchorCtr="1"/>
                </a:tc>
                <a:tc>
                  <a:txBody>
                    <a:bodyPr/>
                    <a:lstStyle/>
                    <a:p>
                      <a:r>
                        <a:rPr lang="en-US" dirty="0"/>
                        <a:t>B</a:t>
                      </a:r>
                    </a:p>
                  </a:txBody>
                  <a:tcPr anchor="ctr" anchorCtr="1"/>
                </a:tc>
                <a:extLst>
                  <a:ext uri="{0D108BD9-81ED-4DB2-BD59-A6C34878D82A}">
                    <a16:rowId xmlns:a16="http://schemas.microsoft.com/office/drawing/2014/main" val="10004"/>
                  </a:ext>
                </a:extLst>
              </a:tr>
              <a:tr h="609071">
                <a:tc>
                  <a:txBody>
                    <a:bodyPr/>
                    <a:lstStyle/>
                    <a:p>
                      <a:r>
                        <a:rPr lang="en-US" dirty="0"/>
                        <a:t>C</a:t>
                      </a:r>
                    </a:p>
                  </a:txBody>
                  <a:tcPr anchor="ctr" anchorCtr="1"/>
                </a:tc>
                <a:tc>
                  <a:txBody>
                    <a:bodyPr/>
                    <a:lstStyle/>
                    <a:p>
                      <a:r>
                        <a:rPr lang="en-US" dirty="0"/>
                        <a:t>C</a:t>
                      </a:r>
                    </a:p>
                  </a:txBody>
                  <a:tcPr anchor="ctr" anchorCtr="1"/>
                </a:tc>
                <a:tc>
                  <a:txBody>
                    <a:bodyPr/>
                    <a:lstStyle/>
                    <a:p>
                      <a:r>
                        <a:rPr lang="en-US" dirty="0"/>
                        <a:t>C</a:t>
                      </a:r>
                    </a:p>
                  </a:txBody>
                  <a:tcPr anchor="ctr" anchorCtr="1"/>
                </a:tc>
                <a:extLst>
                  <a:ext uri="{0D108BD9-81ED-4DB2-BD59-A6C34878D82A}">
                    <a16:rowId xmlns:a16="http://schemas.microsoft.com/office/drawing/2014/main" val="10005"/>
                  </a:ext>
                </a:extLst>
              </a:tr>
            </a:tbl>
          </a:graphicData>
        </a:graphic>
      </p:graphicFrame>
      <p:grpSp>
        <p:nvGrpSpPr>
          <p:cNvPr id="9" name="Group 8"/>
          <p:cNvGrpSpPr/>
          <p:nvPr/>
        </p:nvGrpSpPr>
        <p:grpSpPr>
          <a:xfrm>
            <a:off x="9165291" y="764704"/>
            <a:ext cx="1866187" cy="1952143"/>
            <a:chOff x="7384253" y="598631"/>
            <a:chExt cx="1375864" cy="1661016"/>
          </a:xfrm>
        </p:grpSpPr>
        <p:sp>
          <p:nvSpPr>
            <p:cNvPr id="6" name="TextBox 5"/>
            <p:cNvSpPr txBox="1"/>
            <p:nvPr/>
          </p:nvSpPr>
          <p:spPr>
            <a:xfrm rot="17825560">
              <a:off x="6744689" y="1341777"/>
              <a:ext cx="1551421" cy="272293"/>
            </a:xfrm>
            <a:prstGeom prst="rect">
              <a:avLst/>
            </a:prstGeom>
            <a:noFill/>
          </p:spPr>
          <p:txBody>
            <a:bodyPr wrap="square" rtlCol="0">
              <a:spAutoFit/>
            </a:bodyPr>
            <a:lstStyle/>
            <a:p>
              <a:r>
                <a:rPr lang="en-US" i="1" dirty="0">
                  <a:solidFill>
                    <a:prstClr val="black"/>
                  </a:solidFill>
                </a:rPr>
                <a:t>consistency</a:t>
              </a:r>
            </a:p>
          </p:txBody>
        </p:sp>
        <p:sp>
          <p:nvSpPr>
            <p:cNvPr id="7" name="TextBox 6"/>
            <p:cNvSpPr txBox="1"/>
            <p:nvPr/>
          </p:nvSpPr>
          <p:spPr>
            <a:xfrm rot="17825560">
              <a:off x="7282604" y="1292992"/>
              <a:ext cx="1661016" cy="272294"/>
            </a:xfrm>
            <a:prstGeom prst="rect">
              <a:avLst/>
            </a:prstGeom>
            <a:noFill/>
          </p:spPr>
          <p:txBody>
            <a:bodyPr wrap="square" rtlCol="0">
              <a:spAutoFit/>
            </a:bodyPr>
            <a:lstStyle/>
            <a:p>
              <a:r>
                <a:rPr lang="en-US" i="1" dirty="0">
                  <a:solidFill>
                    <a:prstClr val="black"/>
                  </a:solidFill>
                </a:rPr>
                <a:t>performance</a:t>
              </a:r>
            </a:p>
          </p:txBody>
        </p:sp>
        <p:sp>
          <p:nvSpPr>
            <p:cNvPr id="8" name="TextBox 7"/>
            <p:cNvSpPr txBox="1"/>
            <p:nvPr/>
          </p:nvSpPr>
          <p:spPr>
            <a:xfrm rot="17825560">
              <a:off x="7966860" y="1447363"/>
              <a:ext cx="1314220" cy="272294"/>
            </a:xfrm>
            <a:prstGeom prst="rect">
              <a:avLst/>
            </a:prstGeom>
            <a:noFill/>
          </p:spPr>
          <p:txBody>
            <a:bodyPr wrap="square" rtlCol="0">
              <a:spAutoFit/>
            </a:bodyPr>
            <a:lstStyle/>
            <a:p>
              <a:r>
                <a:rPr lang="en-US" i="1" dirty="0">
                  <a:solidFill>
                    <a:prstClr val="black"/>
                  </a:solidFill>
                </a:rPr>
                <a:t>availability</a:t>
              </a:r>
            </a:p>
          </p:txBody>
        </p:sp>
      </p:gr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68</a:t>
            </a:fld>
            <a:endParaRPr lang="en-US">
              <a:solidFill>
                <a:prstClr val="black">
                  <a:tint val="75000"/>
                </a:prstClr>
              </a:solidFill>
            </a:endParaRPr>
          </a:p>
        </p:txBody>
      </p:sp>
    </p:spTree>
    <p:extLst>
      <p:ext uri="{BB962C8B-B14F-4D97-AF65-F5344CB8AC3E}">
        <p14:creationId xmlns:p14="http://schemas.microsoft.com/office/powerpoint/2010/main" val="21278835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609600" y="1600200"/>
            <a:ext cx="10972800" cy="4953000"/>
          </a:xfrm>
        </p:spPr>
        <p:txBody>
          <a:bodyPr>
            <a:normAutofit/>
          </a:bodyPr>
          <a:lstStyle/>
          <a:p>
            <a:pPr>
              <a:spcBef>
                <a:spcPts val="1800"/>
              </a:spcBef>
            </a:pPr>
            <a:r>
              <a:rPr lang="en-US" sz="4100" dirty="0"/>
              <a:t>Consistency is a spectrum</a:t>
            </a:r>
          </a:p>
          <a:p>
            <a:pPr>
              <a:spcBef>
                <a:spcPts val="1800"/>
              </a:spcBef>
            </a:pPr>
            <a:endParaRPr lang="en-US" sz="4100" dirty="0"/>
          </a:p>
          <a:p>
            <a:pPr>
              <a:spcBef>
                <a:spcPts val="1800"/>
              </a:spcBef>
            </a:pPr>
            <a:r>
              <a:rPr lang="en-US" sz="4100" dirty="0"/>
              <a:t>Replication schemes involve tradeoffs between consistency, performance, and availability</a:t>
            </a:r>
          </a:p>
          <a:p>
            <a:pPr>
              <a:spcBef>
                <a:spcPts val="1800"/>
              </a:spcBef>
            </a:pPr>
            <a:endParaRPr lang="en-US" sz="4100" dirty="0"/>
          </a:p>
          <a:p>
            <a:pPr>
              <a:spcBef>
                <a:spcPts val="1200"/>
              </a:spcBef>
            </a:pPr>
            <a:r>
              <a:rPr lang="en-US" sz="4100" dirty="0"/>
              <a:t>Consistency choices can benefit applications</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69</a:t>
            </a:fld>
            <a:endParaRPr lang="en-US">
              <a:solidFill>
                <a:prstClr val="black">
                  <a:tint val="75000"/>
                </a:prstClr>
              </a:solidFill>
            </a:endParaRPr>
          </a:p>
        </p:txBody>
      </p:sp>
    </p:spTree>
    <p:extLst>
      <p:ext uri="{BB962C8B-B14F-4D97-AF65-F5344CB8AC3E}">
        <p14:creationId xmlns:p14="http://schemas.microsoft.com/office/powerpoint/2010/main" val="18263872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a:t>Parallel architectures</a:t>
            </a:r>
          </a:p>
          <a:p>
            <a:r>
              <a:rPr lang="en-US" b="1" dirty="0"/>
              <a:t>Distributed transactions</a:t>
            </a:r>
          </a:p>
          <a:p>
            <a:pPr lvl="1"/>
            <a:r>
              <a:rPr lang="en-US" dirty="0"/>
              <a:t>Concurrency control</a:t>
            </a:r>
          </a:p>
          <a:p>
            <a:pPr lvl="1"/>
            <a:r>
              <a:rPr lang="en-US" dirty="0"/>
              <a:t>Commit</a:t>
            </a:r>
          </a:p>
          <a:p>
            <a:r>
              <a:rPr lang="en-US" dirty="0"/>
              <a:t>Replication</a:t>
            </a:r>
          </a:p>
          <a:p>
            <a:r>
              <a:rPr lang="en-US" dirty="0"/>
              <a:t>Eventual Consistency</a:t>
            </a:r>
          </a:p>
        </p:txBody>
      </p:sp>
      <p:sp>
        <p:nvSpPr>
          <p:cNvPr id="4" name="Slide Number Placeholder 3"/>
          <p:cNvSpPr>
            <a:spLocks noGrp="1"/>
          </p:cNvSpPr>
          <p:nvPr>
            <p:ph type="sldNum" sz="quarter" idx="12"/>
          </p:nvPr>
        </p:nvSpPr>
        <p:spPr/>
        <p:txBody>
          <a:bodyPr/>
          <a:lstStyle/>
          <a:p>
            <a:fld id="{35B54189-C436-47D0-AC37-8484B13A8E13}" type="slidenum">
              <a:rPr lang="en-US" smtClean="0"/>
              <a:pPr/>
              <a:t>7</a:t>
            </a:fld>
            <a:endParaRPr lang="en-US"/>
          </a:p>
        </p:txBody>
      </p:sp>
    </p:spTree>
    <p:extLst>
      <p:ext uri="{BB962C8B-B14F-4D97-AF65-F5344CB8AC3E}">
        <p14:creationId xmlns:p14="http://schemas.microsoft.com/office/powerpoint/2010/main" val="643510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Slides</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35B54189-C436-47D0-AC37-8484B13A8E13}" type="slidenum">
              <a:rPr lang="en-US" smtClean="0"/>
              <a:pPr/>
              <a:t>70</a:t>
            </a:fld>
            <a:endParaRPr lang="en-US"/>
          </a:p>
        </p:txBody>
      </p:sp>
    </p:spTree>
    <p:extLst>
      <p:ext uri="{BB962C8B-B14F-4D97-AF65-F5344CB8AC3E}">
        <p14:creationId xmlns:p14="http://schemas.microsoft.com/office/powerpoint/2010/main" val="3701177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9376" y="1196753"/>
            <a:ext cx="11233248" cy="4525963"/>
          </a:xfrm>
        </p:spPr>
        <p:txBody>
          <a:bodyPr>
            <a:normAutofit/>
          </a:bodyPr>
          <a:lstStyle/>
          <a:p>
            <a:r>
              <a:rPr lang="en-US" dirty="0"/>
              <a:t>Amazon’s e-commerce platform</a:t>
            </a:r>
          </a:p>
          <a:p>
            <a:pPr lvl="1"/>
            <a:r>
              <a:rPr lang="en-US" dirty="0"/>
              <a:t>Simple key-value data model</a:t>
            </a:r>
          </a:p>
          <a:p>
            <a:pPr lvl="1"/>
            <a:r>
              <a:rPr lang="en-US" dirty="0"/>
              <a:t>Simple get()/put() interface</a:t>
            </a:r>
          </a:p>
          <a:p>
            <a:pPr lvl="1"/>
            <a:r>
              <a:rPr lang="en-US" dirty="0"/>
              <a:t>Eventually consistent</a:t>
            </a:r>
          </a:p>
          <a:p>
            <a:pPr marL="342900" lvl="1" indent="-342900">
              <a:buFont typeface="Arial" panose="020B0604020202020204" pitchFamily="34" charset="0"/>
              <a:buChar char="•"/>
            </a:pPr>
            <a:r>
              <a:rPr lang="en-US" sz="3200" dirty="0"/>
              <a:t>Serves tens of millions customers using tens of thousands of servers located in many data centers around the world</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71</a:t>
            </a:fld>
            <a:endParaRPr lang="en-US" dirty="0"/>
          </a:p>
        </p:txBody>
      </p:sp>
      <p:sp>
        <p:nvSpPr>
          <p:cNvPr id="7" name="Title 6"/>
          <p:cNvSpPr>
            <a:spLocks noGrp="1"/>
          </p:cNvSpPr>
          <p:nvPr>
            <p:ph type="title"/>
          </p:nvPr>
        </p:nvSpPr>
        <p:spPr>
          <a:xfrm>
            <a:off x="1981200" y="274638"/>
            <a:ext cx="8229600" cy="792162"/>
          </a:xfrm>
        </p:spPr>
        <p:txBody>
          <a:bodyPr/>
          <a:lstStyle/>
          <a:p>
            <a:r>
              <a:rPr lang="en-US" dirty="0"/>
              <a:t>Example system: Dynamo</a:t>
            </a:r>
          </a:p>
        </p:txBody>
      </p:sp>
    </p:spTree>
    <p:extLst>
      <p:ext uri="{BB962C8B-B14F-4D97-AF65-F5344CB8AC3E}">
        <p14:creationId xmlns:p14="http://schemas.microsoft.com/office/powerpoint/2010/main" val="18666272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67317" y="1196753"/>
            <a:ext cx="8435280" cy="4525963"/>
          </a:xfrm>
        </p:spPr>
        <p:txBody>
          <a:bodyPr>
            <a:normAutofit/>
          </a:bodyPr>
          <a:lstStyle/>
          <a:p>
            <a:r>
              <a:rPr lang="en-US" dirty="0"/>
              <a:t>Keep updates as separate versions of the data</a:t>
            </a:r>
          </a:p>
          <a:p>
            <a:r>
              <a:rPr lang="en-US" dirty="0"/>
              <a:t>Return all the versions in case of conflict</a:t>
            </a:r>
          </a:p>
        </p:txBody>
      </p:sp>
      <p:cxnSp>
        <p:nvCxnSpPr>
          <p:cNvPr id="29" name="Straight Connector 28"/>
          <p:cNvCxnSpPr>
            <a:stCxn id="30" idx="4"/>
            <a:endCxn id="36" idx="2"/>
          </p:cNvCxnSpPr>
          <p:nvPr/>
        </p:nvCxnSpPr>
        <p:spPr>
          <a:xfrm>
            <a:off x="4553020" y="4961947"/>
            <a:ext cx="338269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Flowchart: Magnetic Disk 29"/>
          <p:cNvSpPr/>
          <p:nvPr/>
        </p:nvSpPr>
        <p:spPr>
          <a:xfrm>
            <a:off x="3760931"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1" name="Rounded Rectangle 30"/>
          <p:cNvSpPr/>
          <p:nvPr/>
        </p:nvSpPr>
        <p:spPr>
          <a:xfrm>
            <a:off x="3804947" y="4930271"/>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sp>
        <p:nvSpPr>
          <p:cNvPr id="32" name="Flowchart: Magnetic Disk 31"/>
          <p:cNvSpPr/>
          <p:nvPr/>
        </p:nvSpPr>
        <p:spPr>
          <a:xfrm>
            <a:off x="511306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3" name="Rounded Rectangle 32"/>
          <p:cNvSpPr/>
          <p:nvPr/>
        </p:nvSpPr>
        <p:spPr>
          <a:xfrm>
            <a:off x="5157076" y="5794367"/>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sp>
        <p:nvSpPr>
          <p:cNvPr id="34" name="Flowchart: Magnetic Disk 33"/>
          <p:cNvSpPr/>
          <p:nvPr/>
        </p:nvSpPr>
        <p:spPr>
          <a:xfrm>
            <a:off x="655322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5" name="Rounded Rectangle 34"/>
          <p:cNvSpPr/>
          <p:nvPr/>
        </p:nvSpPr>
        <p:spPr>
          <a:xfrm>
            <a:off x="6597236" y="5794367"/>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sp>
        <p:nvSpPr>
          <p:cNvPr id="36" name="Flowchart: Magnetic Disk 35"/>
          <p:cNvSpPr/>
          <p:nvPr/>
        </p:nvSpPr>
        <p:spPr>
          <a:xfrm>
            <a:off x="7935710"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7" name="Rounded Rectangle 36"/>
          <p:cNvSpPr/>
          <p:nvPr/>
        </p:nvSpPr>
        <p:spPr>
          <a:xfrm>
            <a:off x="7979726" y="4930271"/>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cxnSp>
        <p:nvCxnSpPr>
          <p:cNvPr id="38" name="Straight Connector 37"/>
          <p:cNvCxnSpPr>
            <a:stCxn id="30" idx="3"/>
            <a:endCxn id="32" idx="2"/>
          </p:cNvCxnSpPr>
          <p:nvPr/>
        </p:nvCxnSpPr>
        <p:spPr>
          <a:xfrm>
            <a:off x="4156976" y="5357991"/>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4"/>
            <a:endCxn id="34" idx="2"/>
          </p:cNvCxnSpPr>
          <p:nvPr/>
        </p:nvCxnSpPr>
        <p:spPr>
          <a:xfrm>
            <a:off x="5905148" y="5826043"/>
            <a:ext cx="64807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4"/>
            <a:endCxn id="36" idx="3"/>
          </p:cNvCxnSpPr>
          <p:nvPr/>
        </p:nvCxnSpPr>
        <p:spPr>
          <a:xfrm flipV="1">
            <a:off x="7345308" y="5357991"/>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343223" y="2899156"/>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latin typeface="+mj-lt"/>
              </a:rPr>
              <a:t>Process A</a:t>
            </a:r>
          </a:p>
        </p:txBody>
      </p:sp>
      <p:sp>
        <p:nvSpPr>
          <p:cNvPr id="42" name="Down Arrow 41"/>
          <p:cNvSpPr/>
          <p:nvPr/>
        </p:nvSpPr>
        <p:spPr>
          <a:xfrm rot="10800000">
            <a:off x="3836129" y="3403213"/>
            <a:ext cx="216024" cy="504056"/>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a:latin typeface="+mj-lt"/>
            </a:endParaRPr>
          </a:p>
        </p:txBody>
      </p:sp>
      <p:sp>
        <p:nvSpPr>
          <p:cNvPr id="43" name="Rounded Rectangle 42"/>
          <p:cNvSpPr/>
          <p:nvPr/>
        </p:nvSpPr>
        <p:spPr>
          <a:xfrm>
            <a:off x="4224635" y="3517902"/>
            <a:ext cx="704056" cy="28997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sp>
        <p:nvSpPr>
          <p:cNvPr id="44" name="Rectangle 43"/>
          <p:cNvSpPr/>
          <p:nvPr/>
        </p:nvSpPr>
        <p:spPr>
          <a:xfrm>
            <a:off x="7726856" y="2899156"/>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j-lt"/>
              </a:rPr>
              <a:t>Process B</a:t>
            </a:r>
          </a:p>
        </p:txBody>
      </p:sp>
      <p:sp>
        <p:nvSpPr>
          <p:cNvPr id="45" name="Down Arrow 44"/>
          <p:cNvSpPr/>
          <p:nvPr/>
        </p:nvSpPr>
        <p:spPr>
          <a:xfrm rot="10800000">
            <a:off x="8223742" y="3410891"/>
            <a:ext cx="216024" cy="50400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latin typeface="+mj-lt"/>
            </a:endParaRPr>
          </a:p>
        </p:txBody>
      </p:sp>
      <p:sp>
        <p:nvSpPr>
          <p:cNvPr id="49" name="TextBox 48"/>
          <p:cNvSpPr txBox="1"/>
          <p:nvPr/>
        </p:nvSpPr>
        <p:spPr>
          <a:xfrm>
            <a:off x="3215680" y="3845823"/>
            <a:ext cx="1985862" cy="338554"/>
          </a:xfrm>
          <a:prstGeom prst="rect">
            <a:avLst/>
          </a:prstGeom>
          <a:noFill/>
          <a:ln>
            <a:noFill/>
          </a:ln>
        </p:spPr>
        <p:txBody>
          <a:bodyPr wrap="square" rtlCol="0">
            <a:spAutoFit/>
          </a:bodyPr>
          <a:lstStyle/>
          <a:p>
            <a:r>
              <a:rPr lang="en-US" sz="1600" b="1" i="1" dirty="0">
                <a:solidFill>
                  <a:schemeClr val="accent3"/>
                </a:solidFill>
                <a:latin typeface="+mj-lt"/>
              </a:rPr>
              <a:t>R = 2, success</a:t>
            </a:r>
          </a:p>
        </p:txBody>
      </p:sp>
      <p:cxnSp>
        <p:nvCxnSpPr>
          <p:cNvPr id="50" name="Straight Connector 49"/>
          <p:cNvCxnSpPr/>
          <p:nvPr/>
        </p:nvCxnSpPr>
        <p:spPr>
          <a:xfrm>
            <a:off x="3569409" y="4671753"/>
            <a:ext cx="0" cy="1694351"/>
          </a:xfrm>
          <a:prstGeom prst="line">
            <a:avLst/>
          </a:prstGeom>
          <a:ln w="28575">
            <a:solidFill>
              <a:schemeClr val="accent4"/>
            </a:solidFill>
            <a:prstDash val="lg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6184957" y="4671753"/>
            <a:ext cx="0" cy="1694351"/>
          </a:xfrm>
          <a:prstGeom prst="line">
            <a:avLst/>
          </a:prstGeom>
          <a:ln w="28575">
            <a:solidFill>
              <a:schemeClr val="accent4"/>
            </a:solidFill>
            <a:prstDash val="lg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419080" y="4686978"/>
            <a:ext cx="0" cy="1694351"/>
          </a:xfrm>
          <a:prstGeom prst="line">
            <a:avLst/>
          </a:prstGeom>
          <a:ln w="28575">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57" name="Left Brace 56"/>
          <p:cNvSpPr/>
          <p:nvPr/>
        </p:nvSpPr>
        <p:spPr>
          <a:xfrm rot="5400000">
            <a:off x="7529914" y="3182264"/>
            <a:ext cx="393880" cy="2615547"/>
          </a:xfrm>
          <a:prstGeom prst="leftBrace">
            <a:avLst>
              <a:gd name="adj1" fmla="val 44840"/>
              <a:gd name="adj2" fmla="val 26589"/>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mj-lt"/>
            </a:endParaRPr>
          </a:p>
        </p:txBody>
      </p:sp>
      <p:cxnSp>
        <p:nvCxnSpPr>
          <p:cNvPr id="58" name="Straight Connector 57"/>
          <p:cNvCxnSpPr/>
          <p:nvPr/>
        </p:nvCxnSpPr>
        <p:spPr>
          <a:xfrm>
            <a:off x="9034628" y="4682005"/>
            <a:ext cx="0" cy="1694351"/>
          </a:xfrm>
          <a:prstGeom prst="line">
            <a:avLst/>
          </a:prstGeom>
          <a:ln w="28575">
            <a:solidFill>
              <a:schemeClr val="accent2"/>
            </a:solidFill>
            <a:prstDash val="lgDash"/>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8560296" y="3552442"/>
            <a:ext cx="704056" cy="28997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sp>
        <p:nvSpPr>
          <p:cNvPr id="60" name="TextBox 59"/>
          <p:cNvSpPr txBox="1"/>
          <p:nvPr/>
        </p:nvSpPr>
        <p:spPr>
          <a:xfrm>
            <a:off x="7350498" y="3914891"/>
            <a:ext cx="1985862" cy="338554"/>
          </a:xfrm>
          <a:prstGeom prst="rect">
            <a:avLst/>
          </a:prstGeom>
          <a:noFill/>
          <a:ln>
            <a:noFill/>
          </a:ln>
        </p:spPr>
        <p:txBody>
          <a:bodyPr wrap="square" rtlCol="0">
            <a:spAutoFit/>
          </a:bodyPr>
          <a:lstStyle/>
          <a:p>
            <a:r>
              <a:rPr lang="en-US" sz="1600" b="1" i="1" dirty="0">
                <a:solidFill>
                  <a:schemeClr val="accent3"/>
                </a:solidFill>
                <a:latin typeface="+mj-lt"/>
              </a:rPr>
              <a:t>R = 2, success</a:t>
            </a:r>
          </a:p>
        </p:txBody>
      </p:sp>
      <p:cxnSp>
        <p:nvCxnSpPr>
          <p:cNvPr id="66" name="Straight Connector 65"/>
          <p:cNvCxnSpPr/>
          <p:nvPr/>
        </p:nvCxnSpPr>
        <p:spPr>
          <a:xfrm>
            <a:off x="3569409" y="6366103"/>
            <a:ext cx="2615548" cy="1"/>
          </a:xfrm>
          <a:prstGeom prst="line">
            <a:avLst/>
          </a:prstGeom>
          <a:ln w="28575">
            <a:solidFill>
              <a:schemeClr val="accent4"/>
            </a:solidFill>
            <a:prstDash val="lgDash"/>
          </a:ln>
        </p:spPr>
        <p:style>
          <a:lnRef idx="1">
            <a:schemeClr val="accent1"/>
          </a:lnRef>
          <a:fillRef idx="0">
            <a:schemeClr val="accent1"/>
          </a:fillRef>
          <a:effectRef idx="0">
            <a:schemeClr val="accent1"/>
          </a:effectRef>
          <a:fontRef idx="minor">
            <a:schemeClr val="tx1"/>
          </a:fontRef>
        </p:style>
      </p:cxnSp>
      <p:sp>
        <p:nvSpPr>
          <p:cNvPr id="68" name="Left Brace 67"/>
          <p:cNvSpPr/>
          <p:nvPr/>
        </p:nvSpPr>
        <p:spPr>
          <a:xfrm rot="5400000">
            <a:off x="4680243" y="3167039"/>
            <a:ext cx="393880" cy="2615547"/>
          </a:xfrm>
          <a:prstGeom prst="leftBrace">
            <a:avLst>
              <a:gd name="adj1" fmla="val 44840"/>
              <a:gd name="adj2" fmla="val 76445"/>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mj-lt"/>
            </a:endParaRPr>
          </a:p>
        </p:txBody>
      </p:sp>
      <p:cxnSp>
        <p:nvCxnSpPr>
          <p:cNvPr id="70" name="Straight Connector 69"/>
          <p:cNvCxnSpPr/>
          <p:nvPr/>
        </p:nvCxnSpPr>
        <p:spPr>
          <a:xfrm>
            <a:off x="6419081" y="6366102"/>
            <a:ext cx="2615548" cy="0"/>
          </a:xfrm>
          <a:prstGeom prst="line">
            <a:avLst/>
          </a:prstGeom>
          <a:ln w="28575">
            <a:solidFill>
              <a:schemeClr val="accent2"/>
            </a:solidFill>
            <a:prstDash val="lgDash"/>
          </a:ln>
        </p:spPr>
        <p:style>
          <a:lnRef idx="1">
            <a:schemeClr val="accent1"/>
          </a:lnRef>
          <a:fillRef idx="0">
            <a:schemeClr val="accent1"/>
          </a:fillRef>
          <a:effectRef idx="0">
            <a:schemeClr val="accent1"/>
          </a:effectRef>
          <a:fontRef idx="minor">
            <a:schemeClr val="tx1"/>
          </a:fontRef>
        </p:style>
      </p:cxnSp>
      <p:cxnSp>
        <p:nvCxnSpPr>
          <p:cNvPr id="76" name="Curved Connector 75"/>
          <p:cNvCxnSpPr>
            <a:stCxn id="41" idx="3"/>
            <a:endCxn id="32" idx="1"/>
          </p:cNvCxnSpPr>
          <p:nvPr/>
        </p:nvCxnSpPr>
        <p:spPr>
          <a:xfrm>
            <a:off x="4553020" y="3115181"/>
            <a:ext cx="956085" cy="2314819"/>
          </a:xfrm>
          <a:prstGeom prst="curvedConnector2">
            <a:avLst/>
          </a:prstGeom>
          <a:ln w="28575">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78" name="Rounded Rectangle 77"/>
          <p:cNvSpPr/>
          <p:nvPr/>
        </p:nvSpPr>
        <p:spPr>
          <a:xfrm>
            <a:off x="5074804" y="4070060"/>
            <a:ext cx="704056" cy="28997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a:latin typeface="+mj-lt"/>
              </a:rPr>
              <a:t>x</a:t>
            </a:r>
            <a:r>
              <a:rPr lang="en-US" sz="1600" baseline="-25000" dirty="0" err="1">
                <a:latin typeface="+mj-lt"/>
              </a:rPr>
              <a:t>A</a:t>
            </a:r>
            <a:r>
              <a:rPr lang="en-US" sz="1600" dirty="0">
                <a:latin typeface="+mj-lt"/>
              </a:rPr>
              <a:t> = 7</a:t>
            </a:r>
          </a:p>
        </p:txBody>
      </p:sp>
      <p:cxnSp>
        <p:nvCxnSpPr>
          <p:cNvPr id="79" name="Curved Connector 78"/>
          <p:cNvCxnSpPr>
            <a:stCxn id="44" idx="1"/>
            <a:endCxn id="34" idx="1"/>
          </p:cNvCxnSpPr>
          <p:nvPr/>
        </p:nvCxnSpPr>
        <p:spPr>
          <a:xfrm rot="10800000" flipV="1">
            <a:off x="6949266" y="3115180"/>
            <a:ext cx="777591" cy="2314819"/>
          </a:xfrm>
          <a:prstGeom prst="curvedConnector2">
            <a:avLst/>
          </a:prstGeom>
          <a:ln w="28575">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82" name="Rounded Rectangle 81"/>
          <p:cNvSpPr/>
          <p:nvPr/>
        </p:nvSpPr>
        <p:spPr>
          <a:xfrm>
            <a:off x="6673967" y="4070059"/>
            <a:ext cx="704056" cy="28997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latin typeface="+mj-lt"/>
              </a:rPr>
              <a:t>x</a:t>
            </a:r>
            <a:r>
              <a:rPr lang="en-US" sz="1600" baseline="-25000" dirty="0" err="1">
                <a:latin typeface="+mj-lt"/>
              </a:rPr>
              <a:t>B</a:t>
            </a:r>
            <a:r>
              <a:rPr lang="en-US" sz="1600" dirty="0">
                <a:latin typeface="+mj-lt"/>
              </a:rPr>
              <a:t> = 9</a:t>
            </a:r>
          </a:p>
        </p:txBody>
      </p:sp>
      <p:sp>
        <p:nvSpPr>
          <p:cNvPr id="83" name="TextBox 82"/>
          <p:cNvSpPr txBox="1"/>
          <p:nvPr/>
        </p:nvSpPr>
        <p:spPr>
          <a:xfrm>
            <a:off x="1775520" y="2960785"/>
            <a:ext cx="1152128" cy="954107"/>
          </a:xfrm>
          <a:prstGeom prst="rect">
            <a:avLst/>
          </a:prstGeom>
          <a:noFill/>
        </p:spPr>
        <p:txBody>
          <a:bodyPr wrap="square" rtlCol="0">
            <a:spAutoFit/>
          </a:bodyPr>
          <a:lstStyle/>
          <a:p>
            <a:r>
              <a:rPr lang="en-US" sz="2800" dirty="0">
                <a:latin typeface="+mj-lt"/>
              </a:rPr>
              <a:t>R = 2</a:t>
            </a:r>
          </a:p>
          <a:p>
            <a:r>
              <a:rPr lang="en-US" sz="2800" dirty="0">
                <a:latin typeface="+mj-lt"/>
              </a:rPr>
              <a:t>W = 1</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72</a:t>
            </a:fld>
            <a:endParaRPr lang="en-US" dirty="0"/>
          </a:p>
        </p:txBody>
      </p:sp>
      <p:sp>
        <p:nvSpPr>
          <p:cNvPr id="46" name="Title 6"/>
          <p:cNvSpPr>
            <a:spLocks noGrp="1"/>
          </p:cNvSpPr>
          <p:nvPr>
            <p:ph type="title"/>
          </p:nvPr>
        </p:nvSpPr>
        <p:spPr>
          <a:xfrm>
            <a:off x="1524000" y="274638"/>
            <a:ext cx="9144000" cy="792162"/>
          </a:xfrm>
        </p:spPr>
        <p:txBody>
          <a:bodyPr/>
          <a:lstStyle/>
          <a:p>
            <a:r>
              <a:rPr lang="en-US" sz="4000" dirty="0"/>
              <a:t>Dynamo’s eventual consistency algorithm</a:t>
            </a:r>
          </a:p>
        </p:txBody>
      </p:sp>
    </p:spTree>
    <p:extLst>
      <p:ext uri="{BB962C8B-B14F-4D97-AF65-F5344CB8AC3E}">
        <p14:creationId xmlns:p14="http://schemas.microsoft.com/office/powerpoint/2010/main" val="169870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9" grpId="0"/>
      <p:bldP spid="57" grpId="0" animBg="1"/>
      <p:bldP spid="59" grpId="0" animBg="1"/>
      <p:bldP spid="60" grpId="0"/>
      <p:bldP spid="68" grpId="0" animBg="1"/>
      <p:bldP spid="78" grpId="0" animBg="1"/>
      <p:bldP spid="8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a:stCxn id="30" idx="4"/>
            <a:endCxn id="36" idx="2"/>
          </p:cNvCxnSpPr>
          <p:nvPr/>
        </p:nvCxnSpPr>
        <p:spPr>
          <a:xfrm>
            <a:off x="4553020" y="4961947"/>
            <a:ext cx="338269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Flowchart: Magnetic Disk 29"/>
          <p:cNvSpPr/>
          <p:nvPr/>
        </p:nvSpPr>
        <p:spPr>
          <a:xfrm>
            <a:off x="3760931"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1" name="Rounded Rectangle 30"/>
          <p:cNvSpPr/>
          <p:nvPr/>
        </p:nvSpPr>
        <p:spPr>
          <a:xfrm>
            <a:off x="3804947" y="4930271"/>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sp>
        <p:nvSpPr>
          <p:cNvPr id="32" name="Flowchart: Magnetic Disk 31"/>
          <p:cNvSpPr/>
          <p:nvPr/>
        </p:nvSpPr>
        <p:spPr>
          <a:xfrm>
            <a:off x="511306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Flowchart: Magnetic Disk 33"/>
          <p:cNvSpPr/>
          <p:nvPr/>
        </p:nvSpPr>
        <p:spPr>
          <a:xfrm>
            <a:off x="655322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6" name="Flowchart: Magnetic Disk 35"/>
          <p:cNvSpPr/>
          <p:nvPr/>
        </p:nvSpPr>
        <p:spPr>
          <a:xfrm>
            <a:off x="7935710"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7" name="Rounded Rectangle 36"/>
          <p:cNvSpPr/>
          <p:nvPr/>
        </p:nvSpPr>
        <p:spPr>
          <a:xfrm>
            <a:off x="7979726" y="4930271"/>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cxnSp>
        <p:nvCxnSpPr>
          <p:cNvPr id="38" name="Straight Connector 37"/>
          <p:cNvCxnSpPr>
            <a:stCxn id="30" idx="3"/>
            <a:endCxn id="32" idx="2"/>
          </p:cNvCxnSpPr>
          <p:nvPr/>
        </p:nvCxnSpPr>
        <p:spPr>
          <a:xfrm>
            <a:off x="4156976" y="5357991"/>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4"/>
            <a:endCxn id="34" idx="2"/>
          </p:cNvCxnSpPr>
          <p:nvPr/>
        </p:nvCxnSpPr>
        <p:spPr>
          <a:xfrm>
            <a:off x="5905148" y="5826043"/>
            <a:ext cx="64807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4"/>
            <a:endCxn id="36" idx="3"/>
          </p:cNvCxnSpPr>
          <p:nvPr/>
        </p:nvCxnSpPr>
        <p:spPr>
          <a:xfrm flipV="1">
            <a:off x="7345308" y="5357991"/>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7726856" y="2899156"/>
            <a:ext cx="1209797" cy="4320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a:latin typeface="+mj-lt"/>
              </a:rPr>
              <a:t>Process B</a:t>
            </a:r>
          </a:p>
        </p:txBody>
      </p:sp>
      <p:sp>
        <p:nvSpPr>
          <p:cNvPr id="46" name="Left Brace 45"/>
          <p:cNvSpPr/>
          <p:nvPr/>
        </p:nvSpPr>
        <p:spPr>
          <a:xfrm rot="5400000">
            <a:off x="5312163" y="4840901"/>
            <a:ext cx="393880" cy="1026465"/>
          </a:xfrm>
          <a:prstGeom prst="leftBrace">
            <a:avLst>
              <a:gd name="adj1" fmla="val 44840"/>
              <a:gd name="adj2" fmla="val 49333"/>
            </a:avLst>
          </a:prstGeom>
          <a:ln w="28575">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mj-lt"/>
            </a:endParaRPr>
          </a:p>
        </p:txBody>
      </p:sp>
      <p:sp>
        <p:nvSpPr>
          <p:cNvPr id="5" name="Bent-Up Arrow 4"/>
          <p:cNvSpPr/>
          <p:nvPr/>
        </p:nvSpPr>
        <p:spPr>
          <a:xfrm flipH="1">
            <a:off x="4008746" y="3717032"/>
            <a:ext cx="1614489" cy="683388"/>
          </a:xfrm>
          <a:prstGeom prst="bentUpArrow">
            <a:avLst>
              <a:gd name="adj1" fmla="val 24581"/>
              <a:gd name="adj2" fmla="val 20772"/>
              <a:gd name="adj3" fmla="val 2753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a:latin typeface="+mj-lt"/>
            </a:endParaRPr>
          </a:p>
        </p:txBody>
      </p:sp>
      <p:sp>
        <p:nvSpPr>
          <p:cNvPr id="6" name="Rectangle 5"/>
          <p:cNvSpPr/>
          <p:nvPr/>
        </p:nvSpPr>
        <p:spPr>
          <a:xfrm>
            <a:off x="5447929" y="4408296"/>
            <a:ext cx="175305" cy="67688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600">
              <a:latin typeface="+mj-lt"/>
            </a:endParaRPr>
          </a:p>
        </p:txBody>
      </p:sp>
      <p:sp>
        <p:nvSpPr>
          <p:cNvPr id="51" name="TextBox 50"/>
          <p:cNvSpPr txBox="1"/>
          <p:nvPr/>
        </p:nvSpPr>
        <p:spPr>
          <a:xfrm>
            <a:off x="3180503" y="3327375"/>
            <a:ext cx="1985862" cy="338554"/>
          </a:xfrm>
          <a:prstGeom prst="rect">
            <a:avLst/>
          </a:prstGeom>
          <a:noFill/>
          <a:ln>
            <a:noFill/>
          </a:ln>
        </p:spPr>
        <p:txBody>
          <a:bodyPr wrap="square" rtlCol="0">
            <a:spAutoFit/>
          </a:bodyPr>
          <a:lstStyle/>
          <a:p>
            <a:r>
              <a:rPr lang="en-US" sz="1600" b="1" i="1" dirty="0">
                <a:solidFill>
                  <a:schemeClr val="accent4"/>
                </a:solidFill>
                <a:latin typeface="+mj-lt"/>
              </a:rPr>
              <a:t>W = 1, success</a:t>
            </a:r>
          </a:p>
        </p:txBody>
      </p:sp>
      <p:sp>
        <p:nvSpPr>
          <p:cNvPr id="53" name="TextBox 52"/>
          <p:cNvSpPr txBox="1"/>
          <p:nvPr/>
        </p:nvSpPr>
        <p:spPr>
          <a:xfrm>
            <a:off x="7350498" y="3331204"/>
            <a:ext cx="1985862" cy="338554"/>
          </a:xfrm>
          <a:prstGeom prst="rect">
            <a:avLst/>
          </a:prstGeom>
          <a:noFill/>
          <a:ln>
            <a:noFill/>
          </a:ln>
        </p:spPr>
        <p:txBody>
          <a:bodyPr wrap="square" rtlCol="0">
            <a:spAutoFit/>
          </a:bodyPr>
          <a:lstStyle/>
          <a:p>
            <a:r>
              <a:rPr lang="en-US" sz="1600" b="1" i="1" dirty="0">
                <a:solidFill>
                  <a:schemeClr val="accent2"/>
                </a:solidFill>
                <a:latin typeface="+mj-lt"/>
              </a:rPr>
              <a:t>W = 1, success</a:t>
            </a:r>
          </a:p>
        </p:txBody>
      </p:sp>
      <p:sp>
        <p:nvSpPr>
          <p:cNvPr id="54" name="Bent-Up Arrow 53"/>
          <p:cNvSpPr/>
          <p:nvPr/>
        </p:nvSpPr>
        <p:spPr>
          <a:xfrm>
            <a:off x="6888089" y="3748510"/>
            <a:ext cx="1390899" cy="683388"/>
          </a:xfrm>
          <a:prstGeom prst="bentUpArrow">
            <a:avLst>
              <a:gd name="adj1" fmla="val 24581"/>
              <a:gd name="adj2" fmla="val 20772"/>
              <a:gd name="adj3" fmla="val 2753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latin typeface="+mj-lt"/>
            </a:endParaRPr>
          </a:p>
        </p:txBody>
      </p:sp>
      <p:sp>
        <p:nvSpPr>
          <p:cNvPr id="56" name="Rectangle 55"/>
          <p:cNvSpPr/>
          <p:nvPr/>
        </p:nvSpPr>
        <p:spPr>
          <a:xfrm>
            <a:off x="6888089" y="4431898"/>
            <a:ext cx="175305" cy="6768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600">
              <a:latin typeface="+mj-lt"/>
            </a:endParaRPr>
          </a:p>
        </p:txBody>
      </p:sp>
      <p:sp>
        <p:nvSpPr>
          <p:cNvPr id="61" name="Left Brace 60"/>
          <p:cNvSpPr/>
          <p:nvPr/>
        </p:nvSpPr>
        <p:spPr>
          <a:xfrm rot="5400000">
            <a:off x="6778799" y="4857867"/>
            <a:ext cx="393880" cy="1026465"/>
          </a:xfrm>
          <a:prstGeom prst="leftBrace">
            <a:avLst>
              <a:gd name="adj1" fmla="val 44840"/>
              <a:gd name="adj2" fmla="val 49333"/>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mj-lt"/>
            </a:endParaRPr>
          </a:p>
        </p:txBody>
      </p:sp>
      <p:sp>
        <p:nvSpPr>
          <p:cNvPr id="62" name="Rectangle 61"/>
          <p:cNvSpPr/>
          <p:nvPr/>
        </p:nvSpPr>
        <p:spPr>
          <a:xfrm>
            <a:off x="3343223" y="2899156"/>
            <a:ext cx="1209797" cy="43204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a:latin typeface="+mj-lt"/>
              </a:rPr>
              <a:t>Process A</a:t>
            </a:r>
          </a:p>
        </p:txBody>
      </p:sp>
      <p:sp>
        <p:nvSpPr>
          <p:cNvPr id="69" name="Rounded Rectangle 68"/>
          <p:cNvSpPr/>
          <p:nvPr/>
        </p:nvSpPr>
        <p:spPr>
          <a:xfrm>
            <a:off x="5157076" y="5794367"/>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a:latin typeface="+mj-lt"/>
              </a:rPr>
              <a:t>x</a:t>
            </a:r>
            <a:r>
              <a:rPr lang="en-US" sz="1600" baseline="-25000" dirty="0" err="1">
                <a:latin typeface="+mj-lt"/>
              </a:rPr>
              <a:t>A</a:t>
            </a:r>
            <a:r>
              <a:rPr lang="en-US" sz="1600" dirty="0">
                <a:latin typeface="+mj-lt"/>
              </a:rPr>
              <a:t> = 7</a:t>
            </a:r>
          </a:p>
        </p:txBody>
      </p:sp>
      <p:sp>
        <p:nvSpPr>
          <p:cNvPr id="71" name="Rounded Rectangle 70"/>
          <p:cNvSpPr/>
          <p:nvPr/>
        </p:nvSpPr>
        <p:spPr>
          <a:xfrm>
            <a:off x="6597236" y="5794367"/>
            <a:ext cx="704057"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latin typeface="+mj-lt"/>
              </a:rPr>
              <a:t>x</a:t>
            </a:r>
            <a:r>
              <a:rPr lang="en-US" sz="1600" baseline="-25000" dirty="0" err="1">
                <a:latin typeface="+mj-lt"/>
              </a:rPr>
              <a:t>B</a:t>
            </a:r>
            <a:r>
              <a:rPr lang="en-US" sz="1600" dirty="0">
                <a:latin typeface="+mj-lt"/>
              </a:rPr>
              <a:t> = 9</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73</a:t>
            </a:fld>
            <a:endParaRPr lang="en-US" dirty="0"/>
          </a:p>
        </p:txBody>
      </p:sp>
      <p:sp>
        <p:nvSpPr>
          <p:cNvPr id="33" name="Title 6"/>
          <p:cNvSpPr>
            <a:spLocks noGrp="1"/>
          </p:cNvSpPr>
          <p:nvPr>
            <p:ph type="title"/>
          </p:nvPr>
        </p:nvSpPr>
        <p:spPr>
          <a:xfrm>
            <a:off x="1524000" y="274638"/>
            <a:ext cx="9144000" cy="792162"/>
          </a:xfrm>
        </p:spPr>
        <p:txBody>
          <a:bodyPr/>
          <a:lstStyle/>
          <a:p>
            <a:r>
              <a:rPr lang="en-US" sz="4000" dirty="0"/>
              <a:t>Dynamo’s eventual consistency algorithm</a:t>
            </a:r>
          </a:p>
        </p:txBody>
      </p:sp>
      <p:sp>
        <p:nvSpPr>
          <p:cNvPr id="35" name="TextBox 34"/>
          <p:cNvSpPr txBox="1"/>
          <p:nvPr/>
        </p:nvSpPr>
        <p:spPr>
          <a:xfrm>
            <a:off x="1775520" y="2960785"/>
            <a:ext cx="1152128" cy="954107"/>
          </a:xfrm>
          <a:prstGeom prst="rect">
            <a:avLst/>
          </a:prstGeom>
          <a:noFill/>
        </p:spPr>
        <p:txBody>
          <a:bodyPr wrap="square" rtlCol="0">
            <a:spAutoFit/>
          </a:bodyPr>
          <a:lstStyle/>
          <a:p>
            <a:r>
              <a:rPr lang="en-US" sz="2800" dirty="0">
                <a:latin typeface="+mj-lt"/>
              </a:rPr>
              <a:t>R = 2</a:t>
            </a:r>
          </a:p>
          <a:p>
            <a:r>
              <a:rPr lang="en-US" sz="2800" dirty="0">
                <a:latin typeface="+mj-lt"/>
              </a:rPr>
              <a:t>W = 1</a:t>
            </a:r>
          </a:p>
        </p:txBody>
      </p:sp>
      <p:sp>
        <p:nvSpPr>
          <p:cNvPr id="41" name="Content Placeholder 2"/>
          <p:cNvSpPr>
            <a:spLocks noGrp="1"/>
          </p:cNvSpPr>
          <p:nvPr>
            <p:ph idx="1"/>
          </p:nvPr>
        </p:nvSpPr>
        <p:spPr>
          <a:xfrm>
            <a:off x="1967317" y="1196753"/>
            <a:ext cx="8435280" cy="4525963"/>
          </a:xfrm>
        </p:spPr>
        <p:txBody>
          <a:bodyPr>
            <a:normAutofit/>
          </a:bodyPr>
          <a:lstStyle/>
          <a:p>
            <a:r>
              <a:rPr lang="en-US" dirty="0"/>
              <a:t>Keep updates as separate versions of the data</a:t>
            </a:r>
          </a:p>
          <a:p>
            <a:r>
              <a:rPr lang="en-US" dirty="0"/>
              <a:t>Return all the versions in case of conflict</a:t>
            </a:r>
          </a:p>
        </p:txBody>
      </p:sp>
    </p:spTree>
    <p:extLst>
      <p:ext uri="{BB962C8B-B14F-4D97-AF65-F5344CB8AC3E}">
        <p14:creationId xmlns:p14="http://schemas.microsoft.com/office/powerpoint/2010/main" val="380046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 grpId="0" animBg="1"/>
      <p:bldP spid="6" grpId="0" animBg="1"/>
      <p:bldP spid="51" grpId="0"/>
      <p:bldP spid="53" grpId="0"/>
      <p:bldP spid="54" grpId="0" animBg="1"/>
      <p:bldP spid="56" grpId="0" animBg="1"/>
      <p:bldP spid="6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a:stCxn id="30" idx="4"/>
            <a:endCxn id="36" idx="2"/>
          </p:cNvCxnSpPr>
          <p:nvPr/>
        </p:nvCxnSpPr>
        <p:spPr>
          <a:xfrm>
            <a:off x="4553020" y="4961947"/>
            <a:ext cx="338269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Flowchart: Magnetic Disk 29"/>
          <p:cNvSpPr/>
          <p:nvPr/>
        </p:nvSpPr>
        <p:spPr>
          <a:xfrm>
            <a:off x="3760931"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1" name="Rounded Rectangle 30"/>
          <p:cNvSpPr/>
          <p:nvPr/>
        </p:nvSpPr>
        <p:spPr>
          <a:xfrm>
            <a:off x="3804947" y="4930271"/>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sp>
        <p:nvSpPr>
          <p:cNvPr id="32" name="Flowchart: Magnetic Disk 31"/>
          <p:cNvSpPr/>
          <p:nvPr/>
        </p:nvSpPr>
        <p:spPr>
          <a:xfrm>
            <a:off x="511306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Flowchart: Magnetic Disk 33"/>
          <p:cNvSpPr/>
          <p:nvPr/>
        </p:nvSpPr>
        <p:spPr>
          <a:xfrm>
            <a:off x="655322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6" name="Flowchart: Magnetic Disk 35"/>
          <p:cNvSpPr/>
          <p:nvPr/>
        </p:nvSpPr>
        <p:spPr>
          <a:xfrm>
            <a:off x="7935710"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7" name="Rounded Rectangle 36"/>
          <p:cNvSpPr/>
          <p:nvPr/>
        </p:nvSpPr>
        <p:spPr>
          <a:xfrm>
            <a:off x="7979726" y="4930271"/>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cxnSp>
        <p:nvCxnSpPr>
          <p:cNvPr id="38" name="Straight Connector 37"/>
          <p:cNvCxnSpPr>
            <a:stCxn id="30" idx="3"/>
            <a:endCxn id="32" idx="2"/>
          </p:cNvCxnSpPr>
          <p:nvPr/>
        </p:nvCxnSpPr>
        <p:spPr>
          <a:xfrm>
            <a:off x="4156976" y="5357991"/>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4"/>
            <a:endCxn id="34" idx="2"/>
          </p:cNvCxnSpPr>
          <p:nvPr/>
        </p:nvCxnSpPr>
        <p:spPr>
          <a:xfrm>
            <a:off x="5905148" y="5826043"/>
            <a:ext cx="64807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4"/>
            <a:endCxn id="36" idx="3"/>
          </p:cNvCxnSpPr>
          <p:nvPr/>
        </p:nvCxnSpPr>
        <p:spPr>
          <a:xfrm flipV="1">
            <a:off x="7345308" y="5357991"/>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5577891" y="2854031"/>
            <a:ext cx="1209797"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mj-lt"/>
              </a:rPr>
              <a:t>Process C</a:t>
            </a:r>
          </a:p>
        </p:txBody>
      </p:sp>
      <p:sp>
        <p:nvSpPr>
          <p:cNvPr id="41" name="Down Arrow 40"/>
          <p:cNvSpPr/>
          <p:nvPr/>
        </p:nvSpPr>
        <p:spPr>
          <a:xfrm rot="10800000">
            <a:off x="6074778" y="3356993"/>
            <a:ext cx="216024" cy="50405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a:latin typeface="+mj-lt"/>
            </a:endParaRPr>
          </a:p>
        </p:txBody>
      </p:sp>
      <p:cxnSp>
        <p:nvCxnSpPr>
          <p:cNvPr id="42" name="Straight Connector 41"/>
          <p:cNvCxnSpPr/>
          <p:nvPr/>
        </p:nvCxnSpPr>
        <p:spPr>
          <a:xfrm>
            <a:off x="4943872" y="4671753"/>
            <a:ext cx="0" cy="1694351"/>
          </a:xfrm>
          <a:prstGeom prst="line">
            <a:avLst/>
          </a:prstGeom>
          <a:ln w="28575">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559420" y="4671753"/>
            <a:ext cx="0" cy="1694351"/>
          </a:xfrm>
          <a:prstGeom prst="line">
            <a:avLst/>
          </a:prstGeom>
          <a:ln w="28575">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2620" y="6366102"/>
            <a:ext cx="2566800" cy="0"/>
          </a:xfrm>
          <a:prstGeom prst="line">
            <a:avLst/>
          </a:prstGeom>
          <a:ln w="28575">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7" name="Left Brace 46"/>
          <p:cNvSpPr/>
          <p:nvPr/>
        </p:nvSpPr>
        <p:spPr>
          <a:xfrm rot="5400000">
            <a:off x="6054706" y="3167039"/>
            <a:ext cx="393880" cy="2615547"/>
          </a:xfrm>
          <a:prstGeom prst="leftBrace">
            <a:avLst>
              <a:gd name="adj1" fmla="val 44840"/>
              <a:gd name="adj2" fmla="val 52733"/>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mj-lt"/>
            </a:endParaRPr>
          </a:p>
        </p:txBody>
      </p:sp>
      <p:sp>
        <p:nvSpPr>
          <p:cNvPr id="50" name="TextBox 49"/>
          <p:cNvSpPr txBox="1"/>
          <p:nvPr/>
        </p:nvSpPr>
        <p:spPr>
          <a:xfrm>
            <a:off x="5231904" y="3861050"/>
            <a:ext cx="1985862" cy="338554"/>
          </a:xfrm>
          <a:prstGeom prst="rect">
            <a:avLst/>
          </a:prstGeom>
          <a:noFill/>
          <a:ln>
            <a:noFill/>
          </a:ln>
        </p:spPr>
        <p:txBody>
          <a:bodyPr wrap="square" rtlCol="0">
            <a:spAutoFit/>
          </a:bodyPr>
          <a:lstStyle/>
          <a:p>
            <a:r>
              <a:rPr lang="en-US" sz="1600" b="1" i="1" dirty="0">
                <a:solidFill>
                  <a:schemeClr val="accent6"/>
                </a:solidFill>
                <a:latin typeface="+mj-lt"/>
              </a:rPr>
              <a:t>R = 2, </a:t>
            </a:r>
            <a:r>
              <a:rPr lang="en-US" sz="1600" b="1" i="1" dirty="0">
                <a:solidFill>
                  <a:schemeClr val="accent2"/>
                </a:solidFill>
                <a:latin typeface="+mj-lt"/>
              </a:rPr>
              <a:t>conflict!</a:t>
            </a:r>
          </a:p>
        </p:txBody>
      </p:sp>
      <p:sp>
        <p:nvSpPr>
          <p:cNvPr id="57" name="Rounded Rectangle 56"/>
          <p:cNvSpPr/>
          <p:nvPr/>
        </p:nvSpPr>
        <p:spPr>
          <a:xfrm>
            <a:off x="5157076" y="5794367"/>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a:latin typeface="+mj-lt"/>
              </a:rPr>
              <a:t>x</a:t>
            </a:r>
            <a:r>
              <a:rPr lang="en-US" sz="1600" baseline="-25000" dirty="0" err="1">
                <a:latin typeface="+mj-lt"/>
              </a:rPr>
              <a:t>A</a:t>
            </a:r>
            <a:r>
              <a:rPr lang="en-US" sz="1600" dirty="0">
                <a:latin typeface="+mj-lt"/>
              </a:rPr>
              <a:t> = 7</a:t>
            </a:r>
          </a:p>
        </p:txBody>
      </p:sp>
      <p:sp>
        <p:nvSpPr>
          <p:cNvPr id="58" name="Rounded Rectangle 57"/>
          <p:cNvSpPr/>
          <p:nvPr/>
        </p:nvSpPr>
        <p:spPr>
          <a:xfrm>
            <a:off x="6597236" y="5794367"/>
            <a:ext cx="704057"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latin typeface="+mj-lt"/>
              </a:rPr>
              <a:t>x</a:t>
            </a:r>
            <a:r>
              <a:rPr lang="en-US" sz="1600" baseline="-25000" dirty="0" err="1">
                <a:latin typeface="+mj-lt"/>
              </a:rPr>
              <a:t>B</a:t>
            </a:r>
            <a:r>
              <a:rPr lang="en-US" sz="1600" dirty="0">
                <a:latin typeface="+mj-lt"/>
              </a:rPr>
              <a:t> = 9</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74</a:t>
            </a:fld>
            <a:endParaRPr lang="en-US" dirty="0"/>
          </a:p>
        </p:txBody>
      </p:sp>
      <p:sp>
        <p:nvSpPr>
          <p:cNvPr id="26" name="Title 6"/>
          <p:cNvSpPr>
            <a:spLocks noGrp="1"/>
          </p:cNvSpPr>
          <p:nvPr>
            <p:ph type="title"/>
          </p:nvPr>
        </p:nvSpPr>
        <p:spPr>
          <a:xfrm>
            <a:off x="1524000" y="274638"/>
            <a:ext cx="9144000" cy="792162"/>
          </a:xfrm>
        </p:spPr>
        <p:txBody>
          <a:bodyPr/>
          <a:lstStyle/>
          <a:p>
            <a:r>
              <a:rPr lang="en-US" sz="4000" dirty="0"/>
              <a:t>Dynamo’s eventual consistency algorithm</a:t>
            </a:r>
          </a:p>
        </p:txBody>
      </p:sp>
      <p:sp>
        <p:nvSpPr>
          <p:cNvPr id="27" name="TextBox 26"/>
          <p:cNvSpPr txBox="1"/>
          <p:nvPr/>
        </p:nvSpPr>
        <p:spPr>
          <a:xfrm>
            <a:off x="1775520" y="2960785"/>
            <a:ext cx="1152128" cy="954107"/>
          </a:xfrm>
          <a:prstGeom prst="rect">
            <a:avLst/>
          </a:prstGeom>
          <a:noFill/>
        </p:spPr>
        <p:txBody>
          <a:bodyPr wrap="square" rtlCol="0">
            <a:spAutoFit/>
          </a:bodyPr>
          <a:lstStyle/>
          <a:p>
            <a:r>
              <a:rPr lang="en-US" sz="2800" dirty="0">
                <a:latin typeface="+mj-lt"/>
              </a:rPr>
              <a:t>R = 2</a:t>
            </a:r>
          </a:p>
          <a:p>
            <a:r>
              <a:rPr lang="en-US" sz="2800" dirty="0">
                <a:latin typeface="+mj-lt"/>
              </a:rPr>
              <a:t>W = 1</a:t>
            </a:r>
          </a:p>
        </p:txBody>
      </p:sp>
      <p:sp>
        <p:nvSpPr>
          <p:cNvPr id="33" name="Content Placeholder 2"/>
          <p:cNvSpPr>
            <a:spLocks noGrp="1"/>
          </p:cNvSpPr>
          <p:nvPr>
            <p:ph idx="1"/>
          </p:nvPr>
        </p:nvSpPr>
        <p:spPr>
          <a:xfrm>
            <a:off x="1967317" y="1196753"/>
            <a:ext cx="8435280" cy="4525963"/>
          </a:xfrm>
        </p:spPr>
        <p:txBody>
          <a:bodyPr>
            <a:normAutofit/>
          </a:bodyPr>
          <a:lstStyle/>
          <a:p>
            <a:r>
              <a:rPr lang="en-US" dirty="0"/>
              <a:t>Keep updates as separate versions of the data</a:t>
            </a:r>
          </a:p>
          <a:p>
            <a:r>
              <a:rPr lang="en-US" dirty="0"/>
              <a:t>Return all the versions in case of conflict</a:t>
            </a:r>
          </a:p>
        </p:txBody>
      </p:sp>
    </p:spTree>
    <p:extLst>
      <p:ext uri="{BB962C8B-B14F-4D97-AF65-F5344CB8AC3E}">
        <p14:creationId xmlns:p14="http://schemas.microsoft.com/office/powerpoint/2010/main" val="2347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1" grpId="0" animBg="1"/>
      <p:bldP spid="47" grpId="0" animBg="1"/>
      <p:bldP spid="5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a:stCxn id="30" idx="4"/>
            <a:endCxn id="36" idx="2"/>
          </p:cNvCxnSpPr>
          <p:nvPr/>
        </p:nvCxnSpPr>
        <p:spPr>
          <a:xfrm>
            <a:off x="4553020" y="4961947"/>
            <a:ext cx="338269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Flowchart: Magnetic Disk 29"/>
          <p:cNvSpPr/>
          <p:nvPr/>
        </p:nvSpPr>
        <p:spPr>
          <a:xfrm>
            <a:off x="3760931"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1" name="Rounded Rectangle 30"/>
          <p:cNvSpPr/>
          <p:nvPr/>
        </p:nvSpPr>
        <p:spPr>
          <a:xfrm>
            <a:off x="3804947" y="4930271"/>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sp>
        <p:nvSpPr>
          <p:cNvPr id="32" name="Flowchart: Magnetic Disk 31"/>
          <p:cNvSpPr/>
          <p:nvPr/>
        </p:nvSpPr>
        <p:spPr>
          <a:xfrm>
            <a:off x="511306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Flowchart: Magnetic Disk 33"/>
          <p:cNvSpPr/>
          <p:nvPr/>
        </p:nvSpPr>
        <p:spPr>
          <a:xfrm>
            <a:off x="655322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6" name="Flowchart: Magnetic Disk 35"/>
          <p:cNvSpPr/>
          <p:nvPr/>
        </p:nvSpPr>
        <p:spPr>
          <a:xfrm>
            <a:off x="7935710"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7" name="Rounded Rectangle 36"/>
          <p:cNvSpPr/>
          <p:nvPr/>
        </p:nvSpPr>
        <p:spPr>
          <a:xfrm>
            <a:off x="7979726" y="4930271"/>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cxnSp>
        <p:nvCxnSpPr>
          <p:cNvPr id="38" name="Straight Connector 37"/>
          <p:cNvCxnSpPr>
            <a:stCxn id="30" idx="3"/>
            <a:endCxn id="32" idx="2"/>
          </p:cNvCxnSpPr>
          <p:nvPr/>
        </p:nvCxnSpPr>
        <p:spPr>
          <a:xfrm>
            <a:off x="4156976" y="5357991"/>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4"/>
            <a:endCxn id="34" idx="2"/>
          </p:cNvCxnSpPr>
          <p:nvPr/>
        </p:nvCxnSpPr>
        <p:spPr>
          <a:xfrm>
            <a:off x="5905148" y="5826043"/>
            <a:ext cx="64807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4"/>
            <a:endCxn id="36" idx="3"/>
          </p:cNvCxnSpPr>
          <p:nvPr/>
        </p:nvCxnSpPr>
        <p:spPr>
          <a:xfrm flipV="1">
            <a:off x="7345308" y="5357991"/>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41" name="Down Arrow 40"/>
          <p:cNvSpPr/>
          <p:nvPr/>
        </p:nvSpPr>
        <p:spPr>
          <a:xfrm rot="10800000">
            <a:off x="6074778" y="3356993"/>
            <a:ext cx="216024" cy="504056"/>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a:latin typeface="+mj-lt"/>
            </a:endParaRPr>
          </a:p>
        </p:txBody>
      </p:sp>
      <p:cxnSp>
        <p:nvCxnSpPr>
          <p:cNvPr id="42" name="Straight Connector 41"/>
          <p:cNvCxnSpPr/>
          <p:nvPr/>
        </p:nvCxnSpPr>
        <p:spPr>
          <a:xfrm>
            <a:off x="4943872" y="4671753"/>
            <a:ext cx="0" cy="1694351"/>
          </a:xfrm>
          <a:prstGeom prst="line">
            <a:avLst/>
          </a:prstGeom>
          <a:ln w="28575">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7559420" y="4671753"/>
            <a:ext cx="0" cy="1694351"/>
          </a:xfrm>
          <a:prstGeom prst="line">
            <a:avLst/>
          </a:prstGeom>
          <a:ln w="28575">
            <a:solidFill>
              <a:schemeClr val="accent6"/>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992620" y="6366102"/>
            <a:ext cx="2566800" cy="0"/>
          </a:xfrm>
          <a:prstGeom prst="line">
            <a:avLst/>
          </a:prstGeom>
          <a:ln w="28575">
            <a:solidFill>
              <a:schemeClr val="accent6"/>
            </a:solidFill>
            <a:prstDash val="lgDash"/>
          </a:ln>
        </p:spPr>
        <p:style>
          <a:lnRef idx="1">
            <a:schemeClr val="accent1"/>
          </a:lnRef>
          <a:fillRef idx="0">
            <a:schemeClr val="accent1"/>
          </a:fillRef>
          <a:effectRef idx="0">
            <a:schemeClr val="accent1"/>
          </a:effectRef>
          <a:fontRef idx="minor">
            <a:schemeClr val="tx1"/>
          </a:fontRef>
        </p:style>
      </p:cxnSp>
      <p:sp>
        <p:nvSpPr>
          <p:cNvPr id="47" name="Left Brace 46"/>
          <p:cNvSpPr/>
          <p:nvPr/>
        </p:nvSpPr>
        <p:spPr>
          <a:xfrm rot="5400000">
            <a:off x="6054706" y="3167039"/>
            <a:ext cx="393880" cy="2615547"/>
          </a:xfrm>
          <a:prstGeom prst="leftBrace">
            <a:avLst>
              <a:gd name="adj1" fmla="val 44840"/>
              <a:gd name="adj2" fmla="val 52733"/>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mj-lt"/>
            </a:endParaRPr>
          </a:p>
        </p:txBody>
      </p:sp>
      <p:sp>
        <p:nvSpPr>
          <p:cNvPr id="50" name="TextBox 49"/>
          <p:cNvSpPr txBox="1"/>
          <p:nvPr/>
        </p:nvSpPr>
        <p:spPr>
          <a:xfrm>
            <a:off x="5231904" y="3861050"/>
            <a:ext cx="2113405" cy="338554"/>
          </a:xfrm>
          <a:prstGeom prst="rect">
            <a:avLst/>
          </a:prstGeom>
          <a:noFill/>
          <a:ln>
            <a:noFill/>
          </a:ln>
        </p:spPr>
        <p:txBody>
          <a:bodyPr wrap="square" rtlCol="0">
            <a:spAutoFit/>
          </a:bodyPr>
          <a:lstStyle/>
          <a:p>
            <a:r>
              <a:rPr lang="en-US" sz="1600" b="1" i="1" dirty="0">
                <a:solidFill>
                  <a:schemeClr val="accent6"/>
                </a:solidFill>
                <a:latin typeface="+mj-lt"/>
              </a:rPr>
              <a:t>R = 2, </a:t>
            </a:r>
            <a:r>
              <a:rPr lang="en-US" sz="1600" b="1" i="1" dirty="0">
                <a:solidFill>
                  <a:schemeClr val="accent2"/>
                </a:solidFill>
                <a:latin typeface="+mj-lt"/>
              </a:rPr>
              <a:t>reconcile</a:t>
            </a:r>
          </a:p>
        </p:txBody>
      </p:sp>
      <p:sp>
        <p:nvSpPr>
          <p:cNvPr id="25" name="Rounded Rectangle 24"/>
          <p:cNvSpPr/>
          <p:nvPr/>
        </p:nvSpPr>
        <p:spPr>
          <a:xfrm>
            <a:off x="7234637" y="3501008"/>
            <a:ext cx="704057"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latin typeface="+mj-lt"/>
              </a:rPr>
              <a:t>x</a:t>
            </a:r>
            <a:r>
              <a:rPr lang="en-US" sz="1600" baseline="-25000" dirty="0" err="1">
                <a:latin typeface="+mj-lt"/>
              </a:rPr>
              <a:t>B</a:t>
            </a:r>
            <a:r>
              <a:rPr lang="en-US" sz="1600" dirty="0">
                <a:latin typeface="+mj-lt"/>
              </a:rPr>
              <a:t> = 9</a:t>
            </a:r>
          </a:p>
        </p:txBody>
      </p:sp>
      <p:sp>
        <p:nvSpPr>
          <p:cNvPr id="27" name="Rounded Rectangle 26"/>
          <p:cNvSpPr/>
          <p:nvPr/>
        </p:nvSpPr>
        <p:spPr>
          <a:xfrm>
            <a:off x="6528049" y="3501008"/>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a:latin typeface="+mj-lt"/>
              </a:rPr>
              <a:t>x</a:t>
            </a:r>
            <a:r>
              <a:rPr lang="en-US" sz="1600" baseline="-25000" dirty="0" err="1">
                <a:latin typeface="+mj-lt"/>
              </a:rPr>
              <a:t>A</a:t>
            </a:r>
            <a:r>
              <a:rPr lang="en-US" sz="1600" dirty="0">
                <a:latin typeface="+mj-lt"/>
              </a:rPr>
              <a:t> = 7</a:t>
            </a:r>
          </a:p>
        </p:txBody>
      </p:sp>
      <p:sp>
        <p:nvSpPr>
          <p:cNvPr id="44" name="Rectangle 43"/>
          <p:cNvSpPr/>
          <p:nvPr/>
        </p:nvSpPr>
        <p:spPr>
          <a:xfrm>
            <a:off x="5577891" y="2854031"/>
            <a:ext cx="1209797"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mj-lt"/>
              </a:rPr>
              <a:t>Process C</a:t>
            </a:r>
          </a:p>
        </p:txBody>
      </p:sp>
      <p:sp>
        <p:nvSpPr>
          <p:cNvPr id="49" name="Rounded Rectangle 48"/>
          <p:cNvSpPr/>
          <p:nvPr/>
        </p:nvSpPr>
        <p:spPr>
          <a:xfrm>
            <a:off x="5157076" y="5794367"/>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a:latin typeface="+mj-lt"/>
              </a:rPr>
              <a:t>x</a:t>
            </a:r>
            <a:r>
              <a:rPr lang="en-US" sz="1600" baseline="-25000" dirty="0" err="1">
                <a:latin typeface="+mj-lt"/>
              </a:rPr>
              <a:t>A</a:t>
            </a:r>
            <a:r>
              <a:rPr lang="en-US" sz="1600" dirty="0">
                <a:latin typeface="+mj-lt"/>
              </a:rPr>
              <a:t> = 7</a:t>
            </a:r>
          </a:p>
        </p:txBody>
      </p:sp>
      <p:sp>
        <p:nvSpPr>
          <p:cNvPr id="51" name="Rounded Rectangle 50"/>
          <p:cNvSpPr/>
          <p:nvPr/>
        </p:nvSpPr>
        <p:spPr>
          <a:xfrm>
            <a:off x="6597236" y="5794367"/>
            <a:ext cx="704057"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latin typeface="+mj-lt"/>
              </a:rPr>
              <a:t>x</a:t>
            </a:r>
            <a:r>
              <a:rPr lang="en-US" sz="1600" baseline="-25000" dirty="0" err="1">
                <a:latin typeface="+mj-lt"/>
              </a:rPr>
              <a:t>B</a:t>
            </a:r>
            <a:r>
              <a:rPr lang="en-US" sz="1600" dirty="0">
                <a:latin typeface="+mj-lt"/>
              </a:rPr>
              <a:t> = 9</a:t>
            </a:r>
          </a:p>
        </p:txBody>
      </p:sp>
      <p:cxnSp>
        <p:nvCxnSpPr>
          <p:cNvPr id="52" name="Curved Connector 51"/>
          <p:cNvCxnSpPr>
            <a:stCxn id="44" idx="1"/>
            <a:endCxn id="30" idx="1"/>
          </p:cNvCxnSpPr>
          <p:nvPr/>
        </p:nvCxnSpPr>
        <p:spPr>
          <a:xfrm rot="10800000" flipV="1">
            <a:off x="4156977" y="3070055"/>
            <a:ext cx="1420915" cy="1495848"/>
          </a:xfrm>
          <a:prstGeom prst="curvedConnector2">
            <a:avLst/>
          </a:prstGeom>
          <a:ln w="28575">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4079777" y="3437837"/>
            <a:ext cx="811282" cy="2880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latin typeface="+mj-lt"/>
              </a:rPr>
              <a:t>x</a:t>
            </a:r>
            <a:r>
              <a:rPr lang="en-US" sz="1600" baseline="-25000" dirty="0" err="1">
                <a:latin typeface="+mj-lt"/>
              </a:rPr>
              <a:t>C</a:t>
            </a:r>
            <a:r>
              <a:rPr lang="en-US" sz="1600" dirty="0">
                <a:latin typeface="+mj-lt"/>
              </a:rPr>
              <a:t> = 11</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75</a:t>
            </a:fld>
            <a:endParaRPr lang="en-US" dirty="0"/>
          </a:p>
        </p:txBody>
      </p:sp>
      <p:sp>
        <p:nvSpPr>
          <p:cNvPr id="33" name="Title 6"/>
          <p:cNvSpPr>
            <a:spLocks noGrp="1"/>
          </p:cNvSpPr>
          <p:nvPr>
            <p:ph type="title"/>
          </p:nvPr>
        </p:nvSpPr>
        <p:spPr>
          <a:xfrm>
            <a:off x="1524000" y="274638"/>
            <a:ext cx="9144000" cy="792162"/>
          </a:xfrm>
        </p:spPr>
        <p:txBody>
          <a:bodyPr/>
          <a:lstStyle/>
          <a:p>
            <a:r>
              <a:rPr lang="en-US" sz="4000" dirty="0"/>
              <a:t>Dynamo’s eventual consistency algorithm</a:t>
            </a:r>
          </a:p>
        </p:txBody>
      </p:sp>
      <p:sp>
        <p:nvSpPr>
          <p:cNvPr id="35" name="TextBox 34"/>
          <p:cNvSpPr txBox="1"/>
          <p:nvPr/>
        </p:nvSpPr>
        <p:spPr>
          <a:xfrm>
            <a:off x="1775520" y="2960785"/>
            <a:ext cx="1152128" cy="954107"/>
          </a:xfrm>
          <a:prstGeom prst="rect">
            <a:avLst/>
          </a:prstGeom>
          <a:noFill/>
        </p:spPr>
        <p:txBody>
          <a:bodyPr wrap="square" rtlCol="0">
            <a:spAutoFit/>
          </a:bodyPr>
          <a:lstStyle/>
          <a:p>
            <a:r>
              <a:rPr lang="en-US" sz="2800" dirty="0">
                <a:latin typeface="+mj-lt"/>
              </a:rPr>
              <a:t>R = 2</a:t>
            </a:r>
          </a:p>
          <a:p>
            <a:r>
              <a:rPr lang="en-US" sz="2800" dirty="0">
                <a:latin typeface="+mj-lt"/>
              </a:rPr>
              <a:t>W = 1</a:t>
            </a:r>
          </a:p>
        </p:txBody>
      </p:sp>
      <p:sp>
        <p:nvSpPr>
          <p:cNvPr id="46" name="Content Placeholder 2"/>
          <p:cNvSpPr>
            <a:spLocks noGrp="1"/>
          </p:cNvSpPr>
          <p:nvPr>
            <p:ph idx="1"/>
          </p:nvPr>
        </p:nvSpPr>
        <p:spPr>
          <a:xfrm>
            <a:off x="1967317" y="1196753"/>
            <a:ext cx="8435280" cy="4525963"/>
          </a:xfrm>
        </p:spPr>
        <p:txBody>
          <a:bodyPr>
            <a:normAutofit/>
          </a:bodyPr>
          <a:lstStyle/>
          <a:p>
            <a:r>
              <a:rPr lang="en-US" dirty="0"/>
              <a:t>Keep updates as separate versions of the data</a:t>
            </a:r>
          </a:p>
          <a:p>
            <a:r>
              <a:rPr lang="en-US" dirty="0"/>
              <a:t>Return all the versions in case of conflict</a:t>
            </a:r>
          </a:p>
        </p:txBody>
      </p:sp>
    </p:spTree>
    <p:extLst>
      <p:ext uri="{BB962C8B-B14F-4D97-AF65-F5344CB8AC3E}">
        <p14:creationId xmlns:p14="http://schemas.microsoft.com/office/powerpoint/2010/main" val="340437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5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a:stCxn id="30" idx="4"/>
            <a:endCxn id="36" idx="2"/>
          </p:cNvCxnSpPr>
          <p:nvPr/>
        </p:nvCxnSpPr>
        <p:spPr>
          <a:xfrm>
            <a:off x="4553020" y="4961947"/>
            <a:ext cx="338269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Flowchart: Magnetic Disk 29"/>
          <p:cNvSpPr/>
          <p:nvPr/>
        </p:nvSpPr>
        <p:spPr>
          <a:xfrm>
            <a:off x="3760931"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1" name="Rounded Rectangle 30"/>
          <p:cNvSpPr/>
          <p:nvPr/>
        </p:nvSpPr>
        <p:spPr>
          <a:xfrm>
            <a:off x="3760932" y="4930271"/>
            <a:ext cx="792087" cy="2880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err="1">
                <a:latin typeface="+mj-lt"/>
              </a:rPr>
              <a:t>x</a:t>
            </a:r>
            <a:r>
              <a:rPr lang="en-US" sz="1600" baseline="-25000" dirty="0" err="1">
                <a:latin typeface="+mj-lt"/>
              </a:rPr>
              <a:t>C</a:t>
            </a:r>
            <a:r>
              <a:rPr lang="en-US" sz="1600" dirty="0">
                <a:latin typeface="+mj-lt"/>
              </a:rPr>
              <a:t> = 11</a:t>
            </a:r>
          </a:p>
        </p:txBody>
      </p:sp>
      <p:sp>
        <p:nvSpPr>
          <p:cNvPr id="32" name="Flowchart: Magnetic Disk 31"/>
          <p:cNvSpPr/>
          <p:nvPr/>
        </p:nvSpPr>
        <p:spPr>
          <a:xfrm>
            <a:off x="511306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4" name="Flowchart: Magnetic Disk 33"/>
          <p:cNvSpPr/>
          <p:nvPr/>
        </p:nvSpPr>
        <p:spPr>
          <a:xfrm>
            <a:off x="6553220" y="5429999"/>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6" name="Flowchart: Magnetic Disk 35"/>
          <p:cNvSpPr/>
          <p:nvPr/>
        </p:nvSpPr>
        <p:spPr>
          <a:xfrm>
            <a:off x="7935710" y="4565903"/>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atin typeface="+mj-lt"/>
            </a:endParaRPr>
          </a:p>
        </p:txBody>
      </p:sp>
      <p:sp>
        <p:nvSpPr>
          <p:cNvPr id="37" name="Rounded Rectangle 36"/>
          <p:cNvSpPr/>
          <p:nvPr/>
        </p:nvSpPr>
        <p:spPr>
          <a:xfrm>
            <a:off x="7979726" y="4930271"/>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latin typeface="+mj-lt"/>
              </a:rPr>
              <a:t>x</a:t>
            </a:r>
            <a:r>
              <a:rPr lang="en-US" sz="1600" baseline="-25000" dirty="0">
                <a:latin typeface="+mj-lt"/>
              </a:rPr>
              <a:t>0</a:t>
            </a:r>
            <a:r>
              <a:rPr lang="en-US" sz="1600" dirty="0">
                <a:latin typeface="+mj-lt"/>
              </a:rPr>
              <a:t> = 5</a:t>
            </a:r>
          </a:p>
        </p:txBody>
      </p:sp>
      <p:cxnSp>
        <p:nvCxnSpPr>
          <p:cNvPr id="38" name="Straight Connector 37"/>
          <p:cNvCxnSpPr>
            <a:stCxn id="30" idx="3"/>
            <a:endCxn id="32" idx="2"/>
          </p:cNvCxnSpPr>
          <p:nvPr/>
        </p:nvCxnSpPr>
        <p:spPr>
          <a:xfrm>
            <a:off x="4156976" y="5357991"/>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4"/>
            <a:endCxn id="34" idx="2"/>
          </p:cNvCxnSpPr>
          <p:nvPr/>
        </p:nvCxnSpPr>
        <p:spPr>
          <a:xfrm>
            <a:off x="5905148" y="5826043"/>
            <a:ext cx="64807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4"/>
            <a:endCxn id="36" idx="3"/>
          </p:cNvCxnSpPr>
          <p:nvPr/>
        </p:nvCxnSpPr>
        <p:spPr>
          <a:xfrm flipV="1">
            <a:off x="7345308" y="5357991"/>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3408903" y="5211073"/>
            <a:ext cx="704057"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latin typeface="+mj-lt"/>
              </a:rPr>
              <a:t>x</a:t>
            </a:r>
            <a:r>
              <a:rPr lang="en-US" sz="1600" baseline="-25000" dirty="0" err="1">
                <a:latin typeface="+mj-lt"/>
              </a:rPr>
              <a:t>B</a:t>
            </a:r>
            <a:r>
              <a:rPr lang="en-US" sz="1600" dirty="0">
                <a:latin typeface="+mj-lt"/>
              </a:rPr>
              <a:t> = 9</a:t>
            </a:r>
          </a:p>
        </p:txBody>
      </p:sp>
      <p:sp>
        <p:nvSpPr>
          <p:cNvPr id="27" name="Rounded Rectangle 26"/>
          <p:cNvSpPr/>
          <p:nvPr/>
        </p:nvSpPr>
        <p:spPr>
          <a:xfrm>
            <a:off x="3095900" y="5499105"/>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a:latin typeface="+mj-lt"/>
              </a:rPr>
              <a:t>x</a:t>
            </a:r>
            <a:r>
              <a:rPr lang="en-US" sz="1600" baseline="-25000" dirty="0" err="1">
                <a:latin typeface="+mj-lt"/>
              </a:rPr>
              <a:t>A</a:t>
            </a:r>
            <a:r>
              <a:rPr lang="en-US" sz="1600" dirty="0">
                <a:latin typeface="+mj-lt"/>
              </a:rPr>
              <a:t> = 7</a:t>
            </a:r>
          </a:p>
        </p:txBody>
      </p:sp>
      <p:sp>
        <p:nvSpPr>
          <p:cNvPr id="44" name="Rectangle 43"/>
          <p:cNvSpPr/>
          <p:nvPr/>
        </p:nvSpPr>
        <p:spPr>
          <a:xfrm>
            <a:off x="5577891" y="2854031"/>
            <a:ext cx="1209797"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latin typeface="+mj-lt"/>
              </a:rPr>
              <a:t>Process C</a:t>
            </a:r>
          </a:p>
        </p:txBody>
      </p:sp>
      <p:sp>
        <p:nvSpPr>
          <p:cNvPr id="49" name="Rounded Rectangle 48"/>
          <p:cNvSpPr/>
          <p:nvPr/>
        </p:nvSpPr>
        <p:spPr>
          <a:xfrm>
            <a:off x="5157076" y="5794367"/>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a:latin typeface="+mj-lt"/>
              </a:rPr>
              <a:t>x</a:t>
            </a:r>
            <a:r>
              <a:rPr lang="en-US" sz="1600" baseline="-25000" dirty="0" err="1">
                <a:latin typeface="+mj-lt"/>
              </a:rPr>
              <a:t>A</a:t>
            </a:r>
            <a:r>
              <a:rPr lang="en-US" sz="1600" dirty="0">
                <a:latin typeface="+mj-lt"/>
              </a:rPr>
              <a:t> = 7</a:t>
            </a:r>
          </a:p>
        </p:txBody>
      </p:sp>
      <p:sp>
        <p:nvSpPr>
          <p:cNvPr id="51" name="Rounded Rectangle 50"/>
          <p:cNvSpPr/>
          <p:nvPr/>
        </p:nvSpPr>
        <p:spPr>
          <a:xfrm>
            <a:off x="6597236" y="5794367"/>
            <a:ext cx="704057"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latin typeface="+mj-lt"/>
              </a:rPr>
              <a:t>x</a:t>
            </a:r>
            <a:r>
              <a:rPr lang="en-US" sz="1600" baseline="-25000" dirty="0" err="1">
                <a:latin typeface="+mj-lt"/>
              </a:rPr>
              <a:t>B</a:t>
            </a:r>
            <a:r>
              <a:rPr lang="en-US" sz="1600" dirty="0">
                <a:latin typeface="+mj-lt"/>
              </a:rPr>
              <a:t> = 9</a:t>
            </a:r>
          </a:p>
        </p:txBody>
      </p:sp>
      <p:sp>
        <p:nvSpPr>
          <p:cNvPr id="28" name="TextBox 27"/>
          <p:cNvSpPr txBox="1"/>
          <p:nvPr/>
        </p:nvSpPr>
        <p:spPr>
          <a:xfrm>
            <a:off x="5189857" y="3286079"/>
            <a:ext cx="1985862" cy="338554"/>
          </a:xfrm>
          <a:prstGeom prst="rect">
            <a:avLst/>
          </a:prstGeom>
          <a:noFill/>
          <a:ln>
            <a:noFill/>
          </a:ln>
        </p:spPr>
        <p:txBody>
          <a:bodyPr wrap="square" rtlCol="0">
            <a:spAutoFit/>
          </a:bodyPr>
          <a:lstStyle/>
          <a:p>
            <a:r>
              <a:rPr lang="en-US" sz="1600" b="1" i="1" dirty="0">
                <a:solidFill>
                  <a:schemeClr val="accent6"/>
                </a:solidFill>
                <a:latin typeface="+mj-lt"/>
              </a:rPr>
              <a:t>W = 1, success</a:t>
            </a:r>
          </a:p>
        </p:txBody>
      </p:sp>
      <p:sp>
        <p:nvSpPr>
          <p:cNvPr id="33" name="Bent-Up Arrow 32"/>
          <p:cNvSpPr/>
          <p:nvPr/>
        </p:nvSpPr>
        <p:spPr>
          <a:xfrm>
            <a:off x="4112960" y="3696075"/>
            <a:ext cx="2199065" cy="379716"/>
          </a:xfrm>
          <a:prstGeom prst="bentUpArrow">
            <a:avLst>
              <a:gd name="adj1" fmla="val 24581"/>
              <a:gd name="adj2" fmla="val 20772"/>
              <a:gd name="adj3" fmla="val 27537"/>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a:latin typeface="+mj-lt"/>
            </a:endParaRPr>
          </a:p>
        </p:txBody>
      </p:sp>
      <p:sp>
        <p:nvSpPr>
          <p:cNvPr id="35" name="Rectangle 34"/>
          <p:cNvSpPr/>
          <p:nvPr/>
        </p:nvSpPr>
        <p:spPr>
          <a:xfrm>
            <a:off x="4117934" y="4075792"/>
            <a:ext cx="87653" cy="22406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600">
              <a:latin typeface="+mj-lt"/>
            </a:endParaRPr>
          </a:p>
        </p:txBody>
      </p:sp>
      <p:sp>
        <p:nvSpPr>
          <p:cNvPr id="46" name="Left Brace 45"/>
          <p:cNvSpPr/>
          <p:nvPr/>
        </p:nvSpPr>
        <p:spPr>
          <a:xfrm rot="5400000">
            <a:off x="3960034" y="4025551"/>
            <a:ext cx="393880" cy="1026465"/>
          </a:xfrm>
          <a:prstGeom prst="leftBrace">
            <a:avLst>
              <a:gd name="adj1" fmla="val 44840"/>
              <a:gd name="adj2" fmla="val 49333"/>
            </a:avLst>
          </a:prstGeom>
          <a:ln w="28575">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latin typeface="+mj-lt"/>
            </a:endParaRP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76</a:t>
            </a:fld>
            <a:endParaRPr lang="en-US" dirty="0"/>
          </a:p>
        </p:txBody>
      </p:sp>
      <p:sp>
        <p:nvSpPr>
          <p:cNvPr id="26" name="Title 6"/>
          <p:cNvSpPr>
            <a:spLocks noGrp="1"/>
          </p:cNvSpPr>
          <p:nvPr>
            <p:ph type="title"/>
          </p:nvPr>
        </p:nvSpPr>
        <p:spPr>
          <a:xfrm>
            <a:off x="1524000" y="274638"/>
            <a:ext cx="9144000" cy="792162"/>
          </a:xfrm>
        </p:spPr>
        <p:txBody>
          <a:bodyPr/>
          <a:lstStyle/>
          <a:p>
            <a:r>
              <a:rPr lang="en-US" sz="4000" dirty="0"/>
              <a:t>Dynamo’s eventual consistency algorithm</a:t>
            </a:r>
          </a:p>
        </p:txBody>
      </p:sp>
      <p:sp>
        <p:nvSpPr>
          <p:cNvPr id="41" name="TextBox 40"/>
          <p:cNvSpPr txBox="1"/>
          <p:nvPr/>
        </p:nvSpPr>
        <p:spPr>
          <a:xfrm>
            <a:off x="1775520" y="2960785"/>
            <a:ext cx="1152128" cy="954107"/>
          </a:xfrm>
          <a:prstGeom prst="rect">
            <a:avLst/>
          </a:prstGeom>
          <a:noFill/>
        </p:spPr>
        <p:txBody>
          <a:bodyPr wrap="square" rtlCol="0">
            <a:spAutoFit/>
          </a:bodyPr>
          <a:lstStyle/>
          <a:p>
            <a:r>
              <a:rPr lang="en-US" sz="2800" dirty="0">
                <a:latin typeface="+mj-lt"/>
              </a:rPr>
              <a:t>R = 2</a:t>
            </a:r>
          </a:p>
          <a:p>
            <a:r>
              <a:rPr lang="en-US" sz="2800" dirty="0">
                <a:latin typeface="+mj-lt"/>
              </a:rPr>
              <a:t>W = 1</a:t>
            </a:r>
          </a:p>
        </p:txBody>
      </p:sp>
      <p:sp>
        <p:nvSpPr>
          <p:cNvPr id="42" name="Content Placeholder 2"/>
          <p:cNvSpPr>
            <a:spLocks noGrp="1"/>
          </p:cNvSpPr>
          <p:nvPr>
            <p:ph idx="1"/>
          </p:nvPr>
        </p:nvSpPr>
        <p:spPr>
          <a:xfrm>
            <a:off x="1967317" y="1196753"/>
            <a:ext cx="8435280" cy="4525963"/>
          </a:xfrm>
        </p:spPr>
        <p:txBody>
          <a:bodyPr>
            <a:normAutofit/>
          </a:bodyPr>
          <a:lstStyle/>
          <a:p>
            <a:r>
              <a:rPr lang="en-US" dirty="0"/>
              <a:t>Keep updates as separate versions of the data</a:t>
            </a:r>
          </a:p>
          <a:p>
            <a:r>
              <a:rPr lang="en-US" dirty="0"/>
              <a:t>Return all the versions in case of conflict</a:t>
            </a:r>
          </a:p>
        </p:txBody>
      </p:sp>
    </p:spTree>
    <p:extLst>
      <p:ext uri="{BB962C8B-B14F-4D97-AF65-F5344CB8AC3E}">
        <p14:creationId xmlns:p14="http://schemas.microsoft.com/office/powerpoint/2010/main" val="7231203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Straight Connector 28"/>
          <p:cNvCxnSpPr>
            <a:stCxn id="30" idx="4"/>
            <a:endCxn id="36" idx="2"/>
          </p:cNvCxnSpPr>
          <p:nvPr/>
        </p:nvCxnSpPr>
        <p:spPr>
          <a:xfrm>
            <a:off x="4545988" y="3429000"/>
            <a:ext cx="3382691"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Flowchart: Magnetic Disk 29"/>
          <p:cNvSpPr/>
          <p:nvPr/>
        </p:nvSpPr>
        <p:spPr>
          <a:xfrm>
            <a:off x="3753899" y="3032956"/>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ounded Rectangle 30"/>
          <p:cNvSpPr/>
          <p:nvPr/>
        </p:nvSpPr>
        <p:spPr>
          <a:xfrm>
            <a:off x="3797915" y="3397324"/>
            <a:ext cx="704057" cy="28803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400" dirty="0" err="1"/>
              <a:t>x</a:t>
            </a:r>
            <a:r>
              <a:rPr lang="en-US" sz="1400" baseline="-25000" dirty="0" err="1"/>
              <a:t>C</a:t>
            </a:r>
            <a:r>
              <a:rPr lang="en-US" sz="1400" dirty="0"/>
              <a:t> = 11</a:t>
            </a:r>
          </a:p>
        </p:txBody>
      </p:sp>
      <p:sp>
        <p:nvSpPr>
          <p:cNvPr id="32" name="Flowchart: Magnetic Disk 31"/>
          <p:cNvSpPr/>
          <p:nvPr/>
        </p:nvSpPr>
        <p:spPr>
          <a:xfrm>
            <a:off x="5106028" y="3897052"/>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Flowchart: Magnetic Disk 33"/>
          <p:cNvSpPr/>
          <p:nvPr/>
        </p:nvSpPr>
        <p:spPr>
          <a:xfrm>
            <a:off x="6546188" y="3897052"/>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Flowchart: Magnetic Disk 35"/>
          <p:cNvSpPr/>
          <p:nvPr/>
        </p:nvSpPr>
        <p:spPr>
          <a:xfrm>
            <a:off x="7928678" y="3032956"/>
            <a:ext cx="792088" cy="7920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ounded Rectangle 36"/>
          <p:cNvSpPr/>
          <p:nvPr/>
        </p:nvSpPr>
        <p:spPr>
          <a:xfrm>
            <a:off x="7972694" y="3397324"/>
            <a:ext cx="704057" cy="28803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dirty="0"/>
              <a:t>x</a:t>
            </a:r>
            <a:r>
              <a:rPr lang="en-US" sz="1600" baseline="-25000" dirty="0"/>
              <a:t>0</a:t>
            </a:r>
            <a:r>
              <a:rPr lang="en-US" sz="1600" dirty="0"/>
              <a:t> = 5</a:t>
            </a:r>
          </a:p>
        </p:txBody>
      </p:sp>
      <p:cxnSp>
        <p:nvCxnSpPr>
          <p:cNvPr id="38" name="Straight Connector 37"/>
          <p:cNvCxnSpPr>
            <a:stCxn id="30" idx="3"/>
            <a:endCxn id="32" idx="2"/>
          </p:cNvCxnSpPr>
          <p:nvPr/>
        </p:nvCxnSpPr>
        <p:spPr>
          <a:xfrm>
            <a:off x="4149944" y="3825044"/>
            <a:ext cx="956085"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2" idx="4"/>
            <a:endCxn id="34" idx="2"/>
          </p:cNvCxnSpPr>
          <p:nvPr/>
        </p:nvCxnSpPr>
        <p:spPr>
          <a:xfrm>
            <a:off x="5898116" y="4293096"/>
            <a:ext cx="648072"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4"/>
            <a:endCxn id="36" idx="3"/>
          </p:cNvCxnSpPr>
          <p:nvPr/>
        </p:nvCxnSpPr>
        <p:spPr>
          <a:xfrm flipV="1">
            <a:off x="7338276" y="3825044"/>
            <a:ext cx="986446" cy="468052"/>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3401871" y="3678126"/>
            <a:ext cx="704057"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t>x</a:t>
            </a:r>
            <a:r>
              <a:rPr lang="en-US" sz="1600" baseline="-25000" dirty="0" err="1"/>
              <a:t>B</a:t>
            </a:r>
            <a:r>
              <a:rPr lang="en-US" sz="1600" dirty="0"/>
              <a:t> = 9</a:t>
            </a:r>
          </a:p>
        </p:txBody>
      </p:sp>
      <p:sp>
        <p:nvSpPr>
          <p:cNvPr id="27" name="Rounded Rectangle 26"/>
          <p:cNvSpPr/>
          <p:nvPr/>
        </p:nvSpPr>
        <p:spPr>
          <a:xfrm>
            <a:off x="3088868" y="3966158"/>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a:t>x</a:t>
            </a:r>
            <a:r>
              <a:rPr lang="en-US" sz="1600" baseline="-25000" dirty="0" err="1"/>
              <a:t>A</a:t>
            </a:r>
            <a:r>
              <a:rPr lang="en-US" sz="1600" dirty="0"/>
              <a:t> = 7</a:t>
            </a:r>
          </a:p>
        </p:txBody>
      </p:sp>
      <p:sp>
        <p:nvSpPr>
          <p:cNvPr id="49" name="Rounded Rectangle 48"/>
          <p:cNvSpPr/>
          <p:nvPr/>
        </p:nvSpPr>
        <p:spPr>
          <a:xfrm>
            <a:off x="5150044" y="4261420"/>
            <a:ext cx="704057" cy="28803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err="1"/>
              <a:t>x</a:t>
            </a:r>
            <a:r>
              <a:rPr lang="en-US" sz="1600" baseline="-25000" dirty="0" err="1"/>
              <a:t>A</a:t>
            </a:r>
            <a:r>
              <a:rPr lang="en-US" sz="1600" dirty="0"/>
              <a:t> = 7</a:t>
            </a:r>
          </a:p>
        </p:txBody>
      </p:sp>
      <p:sp>
        <p:nvSpPr>
          <p:cNvPr id="51" name="Rounded Rectangle 50"/>
          <p:cNvSpPr/>
          <p:nvPr/>
        </p:nvSpPr>
        <p:spPr>
          <a:xfrm>
            <a:off x="6590204" y="4261420"/>
            <a:ext cx="704057" cy="2880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err="1"/>
              <a:t>x</a:t>
            </a:r>
            <a:r>
              <a:rPr lang="en-US" sz="1600" baseline="-25000" dirty="0" err="1"/>
              <a:t>B</a:t>
            </a:r>
            <a:r>
              <a:rPr lang="en-US" sz="1600" dirty="0"/>
              <a:t> = 9</a:t>
            </a:r>
          </a:p>
        </p:txBody>
      </p:sp>
      <p:sp>
        <p:nvSpPr>
          <p:cNvPr id="18" name="Freeform 17"/>
          <p:cNvSpPr/>
          <p:nvPr/>
        </p:nvSpPr>
        <p:spPr>
          <a:xfrm>
            <a:off x="3870554" y="4255604"/>
            <a:ext cx="1367624" cy="519789"/>
          </a:xfrm>
          <a:custGeom>
            <a:avLst/>
            <a:gdLst>
              <a:gd name="connsiteX0" fmla="*/ 0 w 1367624"/>
              <a:gd name="connsiteY0" fmla="*/ 0 h 519789"/>
              <a:gd name="connsiteX1" fmla="*/ 421419 w 1367624"/>
              <a:gd name="connsiteY1" fmla="*/ 469127 h 519789"/>
              <a:gd name="connsiteX2" fmla="*/ 1367624 w 1367624"/>
              <a:gd name="connsiteY2" fmla="*/ 485029 h 519789"/>
            </a:gdLst>
            <a:ahLst/>
            <a:cxnLst>
              <a:cxn ang="0">
                <a:pos x="connsiteX0" y="connsiteY0"/>
              </a:cxn>
              <a:cxn ang="0">
                <a:pos x="connsiteX1" y="connsiteY1"/>
              </a:cxn>
              <a:cxn ang="0">
                <a:pos x="connsiteX2" y="connsiteY2"/>
              </a:cxn>
            </a:cxnLst>
            <a:rect l="l" t="t" r="r" b="b"/>
            <a:pathLst>
              <a:path w="1367624" h="519789">
                <a:moveTo>
                  <a:pt x="0" y="0"/>
                </a:moveTo>
                <a:cubicBezTo>
                  <a:pt x="96741" y="194144"/>
                  <a:pt x="193482" y="388289"/>
                  <a:pt x="421419" y="469127"/>
                </a:cubicBezTo>
                <a:cubicBezTo>
                  <a:pt x="649356" y="549965"/>
                  <a:pt x="1008490" y="517497"/>
                  <a:pt x="1367624" y="485029"/>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p:cNvSpPr/>
          <p:nvPr/>
        </p:nvSpPr>
        <p:spPr>
          <a:xfrm>
            <a:off x="3989825" y="4255603"/>
            <a:ext cx="2822713" cy="836880"/>
          </a:xfrm>
          <a:custGeom>
            <a:avLst/>
            <a:gdLst>
              <a:gd name="connsiteX0" fmla="*/ 0 w 2822713"/>
              <a:gd name="connsiteY0" fmla="*/ 0 h 836880"/>
              <a:gd name="connsiteX1" fmla="*/ 492981 w 2822713"/>
              <a:gd name="connsiteY1" fmla="*/ 818984 h 836880"/>
              <a:gd name="connsiteX2" fmla="*/ 2822713 w 2822713"/>
              <a:gd name="connsiteY2" fmla="*/ 485029 h 836880"/>
            </a:gdLst>
            <a:ahLst/>
            <a:cxnLst>
              <a:cxn ang="0">
                <a:pos x="connsiteX0" y="connsiteY0"/>
              </a:cxn>
              <a:cxn ang="0">
                <a:pos x="connsiteX1" y="connsiteY1"/>
              </a:cxn>
              <a:cxn ang="0">
                <a:pos x="connsiteX2" y="connsiteY2"/>
              </a:cxn>
            </a:cxnLst>
            <a:rect l="l" t="t" r="r" b="b"/>
            <a:pathLst>
              <a:path w="2822713" h="836880">
                <a:moveTo>
                  <a:pt x="0" y="0"/>
                </a:moveTo>
                <a:cubicBezTo>
                  <a:pt x="11264" y="369073"/>
                  <a:pt x="22529" y="738146"/>
                  <a:pt x="492981" y="818984"/>
                </a:cubicBezTo>
                <a:cubicBezTo>
                  <a:pt x="963433" y="899822"/>
                  <a:pt x="1893073" y="692425"/>
                  <a:pt x="2822713" y="485029"/>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a:off x="3663820" y="3905746"/>
            <a:ext cx="4731026" cy="1382281"/>
          </a:xfrm>
          <a:custGeom>
            <a:avLst/>
            <a:gdLst>
              <a:gd name="connsiteX0" fmla="*/ 0 w 4731026"/>
              <a:gd name="connsiteY0" fmla="*/ 461176 h 1382281"/>
              <a:gd name="connsiteX1" fmla="*/ 540689 w 4731026"/>
              <a:gd name="connsiteY1" fmla="*/ 1248355 h 1382281"/>
              <a:gd name="connsiteX2" fmla="*/ 3236181 w 4731026"/>
              <a:gd name="connsiteY2" fmla="*/ 1256306 h 1382281"/>
              <a:gd name="connsiteX3" fmla="*/ 4731026 w 4731026"/>
              <a:gd name="connsiteY3" fmla="*/ 0 h 1382281"/>
            </a:gdLst>
            <a:ahLst/>
            <a:cxnLst>
              <a:cxn ang="0">
                <a:pos x="connsiteX0" y="connsiteY0"/>
              </a:cxn>
              <a:cxn ang="0">
                <a:pos x="connsiteX1" y="connsiteY1"/>
              </a:cxn>
              <a:cxn ang="0">
                <a:pos x="connsiteX2" y="connsiteY2"/>
              </a:cxn>
              <a:cxn ang="0">
                <a:pos x="connsiteX3" y="connsiteY3"/>
              </a:cxn>
            </a:cxnLst>
            <a:rect l="l" t="t" r="r" b="b"/>
            <a:pathLst>
              <a:path w="4731026" h="1382281">
                <a:moveTo>
                  <a:pt x="0" y="461176"/>
                </a:moveTo>
                <a:cubicBezTo>
                  <a:pt x="663" y="788504"/>
                  <a:pt x="1326" y="1115833"/>
                  <a:pt x="540689" y="1248355"/>
                </a:cubicBezTo>
                <a:cubicBezTo>
                  <a:pt x="1080053" y="1380877"/>
                  <a:pt x="2537792" y="1464365"/>
                  <a:pt x="3236181" y="1256306"/>
                </a:cubicBezTo>
                <a:cubicBezTo>
                  <a:pt x="3934571" y="1048247"/>
                  <a:pt x="4332798" y="524123"/>
                  <a:pt x="4731026"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795749" y="5503871"/>
            <a:ext cx="6600502" cy="115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accent2"/>
                </a:solidFill>
              </a:rPr>
              <a:t>Updates propagate later on internally </a:t>
            </a:r>
          </a:p>
          <a:p>
            <a:pPr algn="ctr"/>
            <a:r>
              <a:rPr lang="en-US" sz="3200" b="1" dirty="0">
                <a:solidFill>
                  <a:schemeClr val="accent2"/>
                </a:solidFill>
              </a:rPr>
              <a:t>Eventually, data become consistent</a:t>
            </a:r>
          </a:p>
        </p:txBody>
      </p:sp>
      <p:sp>
        <p:nvSpPr>
          <p:cNvPr id="5" name="Slide Number Placeholder 4"/>
          <p:cNvSpPr>
            <a:spLocks noGrp="1"/>
          </p:cNvSpPr>
          <p:nvPr>
            <p:ph type="sldNum" sz="quarter" idx="12"/>
          </p:nvPr>
        </p:nvSpPr>
        <p:spPr/>
        <p:txBody>
          <a:bodyPr/>
          <a:lstStyle/>
          <a:p>
            <a:pPr>
              <a:defRPr/>
            </a:pPr>
            <a:fld id="{A0351DF1-59F7-4E4B-AD63-FB4610D25F10}" type="slidenum">
              <a:rPr lang="en-US" smtClean="0"/>
              <a:pPr>
                <a:defRPr/>
              </a:pPr>
              <a:t>77</a:t>
            </a:fld>
            <a:endParaRPr lang="en-US" dirty="0"/>
          </a:p>
        </p:txBody>
      </p:sp>
      <p:sp>
        <p:nvSpPr>
          <p:cNvPr id="26" name="Title 6"/>
          <p:cNvSpPr>
            <a:spLocks noGrp="1"/>
          </p:cNvSpPr>
          <p:nvPr>
            <p:ph type="title"/>
          </p:nvPr>
        </p:nvSpPr>
        <p:spPr>
          <a:xfrm>
            <a:off x="1524000" y="260648"/>
            <a:ext cx="9144000" cy="792162"/>
          </a:xfrm>
        </p:spPr>
        <p:txBody>
          <a:bodyPr/>
          <a:lstStyle/>
          <a:p>
            <a:r>
              <a:rPr lang="en-US" sz="4000" dirty="0"/>
              <a:t>Dynamo’s eventual consistency algorithm</a:t>
            </a:r>
          </a:p>
        </p:txBody>
      </p:sp>
      <p:sp>
        <p:nvSpPr>
          <p:cNvPr id="28" name="TextBox 27"/>
          <p:cNvSpPr txBox="1"/>
          <p:nvPr/>
        </p:nvSpPr>
        <p:spPr>
          <a:xfrm>
            <a:off x="1775520" y="2960785"/>
            <a:ext cx="1152128" cy="954107"/>
          </a:xfrm>
          <a:prstGeom prst="rect">
            <a:avLst/>
          </a:prstGeom>
          <a:noFill/>
        </p:spPr>
        <p:txBody>
          <a:bodyPr wrap="square" rtlCol="0">
            <a:spAutoFit/>
          </a:bodyPr>
          <a:lstStyle/>
          <a:p>
            <a:r>
              <a:rPr lang="en-US" sz="2800" dirty="0">
                <a:latin typeface="+mj-lt"/>
              </a:rPr>
              <a:t>R = 2</a:t>
            </a:r>
          </a:p>
          <a:p>
            <a:r>
              <a:rPr lang="en-US" sz="2800" dirty="0">
                <a:latin typeface="+mj-lt"/>
              </a:rPr>
              <a:t>W = 1</a:t>
            </a:r>
          </a:p>
        </p:txBody>
      </p:sp>
      <p:sp>
        <p:nvSpPr>
          <p:cNvPr id="33" name="Content Placeholder 2"/>
          <p:cNvSpPr>
            <a:spLocks noGrp="1"/>
          </p:cNvSpPr>
          <p:nvPr>
            <p:ph idx="1"/>
          </p:nvPr>
        </p:nvSpPr>
        <p:spPr>
          <a:xfrm>
            <a:off x="1967317" y="1196753"/>
            <a:ext cx="8435280" cy="4525963"/>
          </a:xfrm>
        </p:spPr>
        <p:txBody>
          <a:bodyPr>
            <a:normAutofit/>
          </a:bodyPr>
          <a:lstStyle/>
          <a:p>
            <a:r>
              <a:rPr lang="en-US" dirty="0"/>
              <a:t>Keep updates as separate versions of the data</a:t>
            </a:r>
          </a:p>
          <a:p>
            <a:r>
              <a:rPr lang="en-US" dirty="0"/>
              <a:t>Return all the versions in case of conflict</a:t>
            </a:r>
          </a:p>
        </p:txBody>
      </p:sp>
    </p:spTree>
    <p:extLst>
      <p:ext uri="{BB962C8B-B14F-4D97-AF65-F5344CB8AC3E}">
        <p14:creationId xmlns:p14="http://schemas.microsoft.com/office/powerpoint/2010/main" val="26980094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lowchart: Magnetic Disk 7"/>
          <p:cNvSpPr/>
          <p:nvPr/>
        </p:nvSpPr>
        <p:spPr>
          <a:xfrm>
            <a:off x="2099436" y="4221088"/>
            <a:ext cx="1944296" cy="20882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800" kern="0" dirty="0">
              <a:solidFill>
                <a:sysClr val="windowText" lastClr="000000"/>
              </a:solidFill>
            </a:endParaRPr>
          </a:p>
        </p:txBody>
      </p:sp>
      <p:sp>
        <p:nvSpPr>
          <p:cNvPr id="11" name="TextBox 10"/>
          <p:cNvSpPr txBox="1"/>
          <p:nvPr/>
        </p:nvSpPr>
        <p:spPr>
          <a:xfrm>
            <a:off x="2243492" y="4941169"/>
            <a:ext cx="1656184" cy="1200329"/>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Pair of shoes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sun-glass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book</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towel</a:t>
            </a:r>
          </a:p>
        </p:txBody>
      </p:sp>
      <p:sp>
        <p:nvSpPr>
          <p:cNvPr id="6" name="TextBox 5"/>
          <p:cNvSpPr txBox="1"/>
          <p:nvPr/>
        </p:nvSpPr>
        <p:spPr>
          <a:xfrm>
            <a:off x="3636118" y="1468413"/>
            <a:ext cx="1512168" cy="369332"/>
          </a:xfrm>
          <a:prstGeom prst="rect">
            <a:avLst/>
          </a:prstGeom>
          <a:noFill/>
          <a:ln w="19050">
            <a:solidFill>
              <a:schemeClr val="accent5"/>
            </a:solidFill>
          </a:ln>
        </p:spPr>
        <p:txBody>
          <a:bodyPr wrap="square" rtlCol="0">
            <a:spAutoFit/>
          </a:bodyPr>
          <a:lstStyle/>
          <a:p>
            <a:pPr fontAlgn="auto">
              <a:spcBef>
                <a:spcPts val="0"/>
              </a:spcBef>
              <a:spcAft>
                <a:spcPts val="0"/>
              </a:spcAft>
              <a:defRPr/>
            </a:pPr>
            <a:r>
              <a:rPr lang="en-US" sz="1800" kern="0" dirty="0">
                <a:solidFill>
                  <a:sysClr val="windowText" lastClr="000000"/>
                </a:solidFill>
                <a:latin typeface="+mj-lt"/>
              </a:rPr>
              <a:t>Shopping cart</a:t>
            </a:r>
          </a:p>
        </p:txBody>
      </p:sp>
      <p:sp>
        <p:nvSpPr>
          <p:cNvPr id="14" name="Flowchart: Magnetic Disk 13"/>
          <p:cNvSpPr/>
          <p:nvPr/>
        </p:nvSpPr>
        <p:spPr>
          <a:xfrm>
            <a:off x="4644853" y="4221088"/>
            <a:ext cx="1944296" cy="20882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800" kern="0" dirty="0">
              <a:solidFill>
                <a:sysClr val="windowText" lastClr="000000"/>
              </a:solidFill>
            </a:endParaRPr>
          </a:p>
        </p:txBody>
      </p:sp>
      <p:sp>
        <p:nvSpPr>
          <p:cNvPr id="15" name="TextBox 14"/>
          <p:cNvSpPr txBox="1"/>
          <p:nvPr/>
        </p:nvSpPr>
        <p:spPr>
          <a:xfrm>
            <a:off x="4788909" y="4941169"/>
            <a:ext cx="1656184" cy="646331"/>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Pair of shoes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book</a:t>
            </a:r>
          </a:p>
        </p:txBody>
      </p:sp>
      <p:sp>
        <p:nvSpPr>
          <p:cNvPr id="16" name="Flowchart: Magnetic Disk 15"/>
          <p:cNvSpPr/>
          <p:nvPr/>
        </p:nvSpPr>
        <p:spPr>
          <a:xfrm>
            <a:off x="7464152" y="4251548"/>
            <a:ext cx="1944296" cy="20882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800" kern="0" dirty="0">
              <a:solidFill>
                <a:sysClr val="windowText" lastClr="000000"/>
              </a:solidFill>
            </a:endParaRPr>
          </a:p>
        </p:txBody>
      </p:sp>
      <p:sp>
        <p:nvSpPr>
          <p:cNvPr id="17" name="TextBox 16"/>
          <p:cNvSpPr txBox="1"/>
          <p:nvPr/>
        </p:nvSpPr>
        <p:spPr>
          <a:xfrm>
            <a:off x="7608208" y="4971629"/>
            <a:ext cx="1656184" cy="646331"/>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Pair of shoes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towel</a:t>
            </a:r>
          </a:p>
        </p:txBody>
      </p:sp>
      <p:sp>
        <p:nvSpPr>
          <p:cNvPr id="7" name="TextBox 6"/>
          <p:cNvSpPr txBox="1"/>
          <p:nvPr/>
        </p:nvSpPr>
        <p:spPr>
          <a:xfrm>
            <a:off x="5094983" y="4365104"/>
            <a:ext cx="1044036" cy="369332"/>
          </a:xfrm>
          <a:prstGeom prst="rect">
            <a:avLst/>
          </a:prstGeom>
          <a:solidFill>
            <a:schemeClr val="accent2"/>
          </a:solidFill>
          <a:ln>
            <a:solidFill>
              <a:schemeClr val="tx1"/>
            </a:solidFill>
          </a:ln>
        </p:spPr>
        <p:txBody>
          <a:bodyPr wrap="square" rtlCol="0">
            <a:spAutoFit/>
          </a:bodyPr>
          <a:lstStyle/>
          <a:p>
            <a:pPr algn="ctr" fontAlgn="auto">
              <a:spcBef>
                <a:spcPts val="0"/>
              </a:spcBef>
              <a:spcAft>
                <a:spcPts val="0"/>
              </a:spcAft>
              <a:defRPr/>
            </a:pPr>
            <a:r>
              <a:rPr lang="en-US" sz="1800" i="1" kern="0" dirty="0">
                <a:solidFill>
                  <a:schemeClr val="bg1"/>
                </a:solidFill>
                <a:latin typeface="+mj-lt"/>
              </a:rPr>
              <a:t>Stale</a:t>
            </a:r>
          </a:p>
        </p:txBody>
      </p:sp>
      <p:sp>
        <p:nvSpPr>
          <p:cNvPr id="19" name="TextBox 18"/>
          <p:cNvSpPr txBox="1"/>
          <p:nvPr/>
        </p:nvSpPr>
        <p:spPr>
          <a:xfrm>
            <a:off x="7914282" y="4365104"/>
            <a:ext cx="1044036" cy="369332"/>
          </a:xfrm>
          <a:prstGeom prst="rect">
            <a:avLst/>
          </a:prstGeom>
          <a:solidFill>
            <a:schemeClr val="accent2"/>
          </a:solidFill>
          <a:ln>
            <a:solidFill>
              <a:schemeClr val="tx1"/>
            </a:solidFill>
          </a:ln>
        </p:spPr>
        <p:txBody>
          <a:bodyPr wrap="square" rtlCol="0">
            <a:spAutoFit/>
          </a:bodyPr>
          <a:lstStyle/>
          <a:p>
            <a:pPr algn="ctr" fontAlgn="auto">
              <a:spcBef>
                <a:spcPts val="0"/>
              </a:spcBef>
              <a:spcAft>
                <a:spcPts val="0"/>
              </a:spcAft>
              <a:defRPr/>
            </a:pPr>
            <a:r>
              <a:rPr lang="en-US" sz="1800" i="1" kern="0" dirty="0">
                <a:solidFill>
                  <a:schemeClr val="bg1"/>
                </a:solidFill>
                <a:latin typeface="+mj-lt"/>
              </a:rPr>
              <a:t>Stale</a:t>
            </a:r>
          </a:p>
        </p:txBody>
      </p:sp>
      <p:sp>
        <p:nvSpPr>
          <p:cNvPr id="20" name="TextBox 19"/>
          <p:cNvSpPr txBox="1"/>
          <p:nvPr/>
        </p:nvSpPr>
        <p:spPr>
          <a:xfrm>
            <a:off x="3630544" y="1837746"/>
            <a:ext cx="1656184" cy="1200329"/>
          </a:xfrm>
          <a:prstGeom prst="rect">
            <a:avLst/>
          </a:prstGeom>
          <a:ln w="19050"/>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Pair of shoes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sun-glass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book</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towel</a:t>
            </a:r>
          </a:p>
        </p:txBody>
      </p:sp>
      <p:pic>
        <p:nvPicPr>
          <p:cNvPr id="10246" name="Picture 6" descr="http://www.probate.sg/images/yooicons/community_png/256/user_female_2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340768"/>
            <a:ext cx="1769314" cy="1769314"/>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5591944" y="1329859"/>
            <a:ext cx="4828468" cy="1077218"/>
          </a:xfrm>
          <a:prstGeom prst="rect">
            <a:avLst/>
          </a:prstGeom>
          <a:noFill/>
        </p:spPr>
        <p:txBody>
          <a:bodyPr wrap="square" rtlCol="0">
            <a:spAutoFit/>
          </a:bodyPr>
          <a:lstStyle/>
          <a:p>
            <a:pPr marL="457200" indent="-457200" fontAlgn="auto">
              <a:spcBef>
                <a:spcPts val="0"/>
              </a:spcBef>
              <a:spcAft>
                <a:spcPts val="0"/>
              </a:spcAft>
              <a:buFont typeface="Arial" panose="020B0604020202020204" pitchFamily="34" charset="0"/>
              <a:buChar char="•"/>
              <a:defRPr/>
            </a:pPr>
            <a:r>
              <a:rPr lang="en-US" sz="3200" kern="0" dirty="0">
                <a:solidFill>
                  <a:sysClr val="windowText" lastClr="000000"/>
                </a:solidFill>
                <a:latin typeface="+mj-lt"/>
              </a:rPr>
              <a:t>Closed the web-browser and re-opened it</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78</a:t>
            </a:fld>
            <a:endParaRPr lang="en-US" dirty="0"/>
          </a:p>
        </p:txBody>
      </p:sp>
      <p:sp>
        <p:nvSpPr>
          <p:cNvPr id="18" name="Title 6"/>
          <p:cNvSpPr>
            <a:spLocks noGrp="1"/>
          </p:cNvSpPr>
          <p:nvPr>
            <p:ph type="title"/>
          </p:nvPr>
        </p:nvSpPr>
        <p:spPr>
          <a:xfrm>
            <a:off x="1524000" y="274638"/>
            <a:ext cx="9144000" cy="792162"/>
          </a:xfrm>
        </p:spPr>
        <p:txBody>
          <a:bodyPr/>
          <a:lstStyle/>
          <a:p>
            <a:r>
              <a:rPr lang="en-US" sz="4000" dirty="0"/>
              <a:t>An example use-case: shopping cart</a:t>
            </a:r>
          </a:p>
        </p:txBody>
      </p:sp>
    </p:spTree>
    <p:extLst>
      <p:ext uri="{BB962C8B-B14F-4D97-AF65-F5344CB8AC3E}">
        <p14:creationId xmlns:p14="http://schemas.microsoft.com/office/powerpoint/2010/main" val="282956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36118" y="1468413"/>
            <a:ext cx="1512168" cy="369332"/>
          </a:xfrm>
          <a:prstGeom prst="rect">
            <a:avLst/>
          </a:prstGeom>
          <a:noFill/>
          <a:ln w="19050">
            <a:solidFill>
              <a:schemeClr val="accent5"/>
            </a:solidFill>
          </a:ln>
        </p:spPr>
        <p:txBody>
          <a:bodyPr wrap="square" rtlCol="0">
            <a:spAutoFit/>
          </a:bodyPr>
          <a:lstStyle/>
          <a:p>
            <a:pPr fontAlgn="auto">
              <a:spcBef>
                <a:spcPts val="0"/>
              </a:spcBef>
              <a:spcAft>
                <a:spcPts val="0"/>
              </a:spcAft>
              <a:defRPr/>
            </a:pPr>
            <a:r>
              <a:rPr lang="en-US" sz="1800" kern="0" dirty="0">
                <a:solidFill>
                  <a:sysClr val="windowText" lastClr="000000"/>
                </a:solidFill>
                <a:latin typeface="+mj-lt"/>
              </a:rPr>
              <a:t>Shopping cart</a:t>
            </a:r>
          </a:p>
        </p:txBody>
      </p:sp>
      <p:pic>
        <p:nvPicPr>
          <p:cNvPr id="10246" name="Picture 6" descr="http://www.probate.sg/images/yooicons/community_png/256/user_female_25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340768"/>
            <a:ext cx="1769314" cy="1769314"/>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extBox 12"/>
          <p:cNvSpPr txBox="1"/>
          <p:nvPr/>
        </p:nvSpPr>
        <p:spPr>
          <a:xfrm>
            <a:off x="5591944" y="1329859"/>
            <a:ext cx="4828468" cy="1077218"/>
          </a:xfrm>
          <a:prstGeom prst="rect">
            <a:avLst/>
          </a:prstGeom>
          <a:noFill/>
        </p:spPr>
        <p:txBody>
          <a:bodyPr wrap="square" rtlCol="0">
            <a:spAutoFit/>
          </a:bodyPr>
          <a:lstStyle/>
          <a:p>
            <a:pPr marL="457200" indent="-457200" fontAlgn="auto">
              <a:spcBef>
                <a:spcPts val="0"/>
              </a:spcBef>
              <a:spcAft>
                <a:spcPts val="0"/>
              </a:spcAft>
              <a:buFont typeface="Arial" panose="020B0604020202020204" pitchFamily="34" charset="0"/>
              <a:buChar char="•"/>
              <a:defRPr/>
            </a:pPr>
            <a:r>
              <a:rPr lang="en-US" sz="3200" kern="0" dirty="0">
                <a:solidFill>
                  <a:sysClr val="windowText" lastClr="000000"/>
                </a:solidFill>
                <a:latin typeface="+mj-lt"/>
              </a:rPr>
              <a:t>Closed the web-browser and re-opened it</a:t>
            </a:r>
          </a:p>
        </p:txBody>
      </p:sp>
      <p:sp>
        <p:nvSpPr>
          <p:cNvPr id="23" name="TextBox 22"/>
          <p:cNvSpPr txBox="1"/>
          <p:nvPr/>
        </p:nvSpPr>
        <p:spPr>
          <a:xfrm>
            <a:off x="5591944" y="2387536"/>
            <a:ext cx="5076056" cy="1077218"/>
          </a:xfrm>
          <a:prstGeom prst="rect">
            <a:avLst/>
          </a:prstGeom>
          <a:noFill/>
        </p:spPr>
        <p:txBody>
          <a:bodyPr wrap="square" rtlCol="0">
            <a:spAutoFit/>
          </a:bodyPr>
          <a:lstStyle/>
          <a:p>
            <a:pPr marL="457200" indent="-457200" fontAlgn="auto">
              <a:spcBef>
                <a:spcPts val="0"/>
              </a:spcBef>
              <a:spcAft>
                <a:spcPts val="0"/>
              </a:spcAft>
              <a:buFont typeface="Arial" panose="020B0604020202020204" pitchFamily="34" charset="0"/>
              <a:buChar char="•"/>
              <a:defRPr/>
            </a:pPr>
            <a:r>
              <a:rPr lang="en-US" sz="3200" kern="0" dirty="0">
                <a:solidFill>
                  <a:sysClr val="windowText" lastClr="000000"/>
                </a:solidFill>
                <a:latin typeface="+mj-lt"/>
              </a:rPr>
              <a:t>Re-accessed shopping cart (assume R = 2)</a:t>
            </a:r>
          </a:p>
        </p:txBody>
      </p:sp>
      <p:sp>
        <p:nvSpPr>
          <p:cNvPr id="24" name="Left Brace 23"/>
          <p:cNvSpPr/>
          <p:nvPr/>
        </p:nvSpPr>
        <p:spPr>
          <a:xfrm rot="5400000">
            <a:off x="6856539" y="1434879"/>
            <a:ext cx="393880" cy="5322554"/>
          </a:xfrm>
          <a:prstGeom prst="leftBrace">
            <a:avLst>
              <a:gd name="adj1" fmla="val 44840"/>
              <a:gd name="adj2" fmla="val 92819"/>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defRPr/>
            </a:pPr>
            <a:endParaRPr lang="en-US" sz="1800" kern="0">
              <a:solidFill>
                <a:sysClr val="windowText" lastClr="000000"/>
              </a:solidFill>
            </a:endParaRPr>
          </a:p>
        </p:txBody>
      </p:sp>
      <p:sp>
        <p:nvSpPr>
          <p:cNvPr id="25" name="Down Arrow 24"/>
          <p:cNvSpPr/>
          <p:nvPr/>
        </p:nvSpPr>
        <p:spPr>
          <a:xfrm rot="10800000">
            <a:off x="4680897" y="3336989"/>
            <a:ext cx="216024" cy="5040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800" kern="0">
              <a:solidFill>
                <a:sysClr val="windowText" lastClr="000000"/>
              </a:solidFill>
            </a:endParaRPr>
          </a:p>
        </p:txBody>
      </p:sp>
      <p:sp>
        <p:nvSpPr>
          <p:cNvPr id="18" name="TextBox 17"/>
          <p:cNvSpPr txBox="1"/>
          <p:nvPr/>
        </p:nvSpPr>
        <p:spPr>
          <a:xfrm>
            <a:off x="4165074" y="2875325"/>
            <a:ext cx="1463694" cy="461665"/>
          </a:xfrm>
          <a:prstGeom prst="rect">
            <a:avLst/>
          </a:prstGeom>
          <a:noFill/>
          <a:ln>
            <a:noFill/>
          </a:ln>
        </p:spPr>
        <p:txBody>
          <a:bodyPr wrap="square" rtlCol="0">
            <a:spAutoFit/>
          </a:bodyPr>
          <a:lstStyle/>
          <a:p>
            <a:pPr fontAlgn="auto">
              <a:spcBef>
                <a:spcPts val="0"/>
              </a:spcBef>
              <a:spcAft>
                <a:spcPts val="0"/>
              </a:spcAft>
              <a:defRPr/>
            </a:pPr>
            <a:r>
              <a:rPr lang="en-US" b="1" i="1" kern="0" dirty="0">
                <a:solidFill>
                  <a:schemeClr val="tx2"/>
                </a:solidFill>
                <a:latin typeface="+mj-lt"/>
              </a:rPr>
              <a:t>Reconcile</a:t>
            </a:r>
          </a:p>
        </p:txBody>
      </p:sp>
      <p:sp>
        <p:nvSpPr>
          <p:cNvPr id="21" name="TextBox 20"/>
          <p:cNvSpPr txBox="1"/>
          <p:nvPr/>
        </p:nvSpPr>
        <p:spPr>
          <a:xfrm>
            <a:off x="3636118" y="1837745"/>
            <a:ext cx="1656184" cy="92333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Pair of shoes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book</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towel</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79</a:t>
            </a:fld>
            <a:endParaRPr lang="en-US" dirty="0"/>
          </a:p>
        </p:txBody>
      </p:sp>
      <p:sp>
        <p:nvSpPr>
          <p:cNvPr id="27" name="Title 6"/>
          <p:cNvSpPr>
            <a:spLocks noGrp="1"/>
          </p:cNvSpPr>
          <p:nvPr>
            <p:ph type="title"/>
          </p:nvPr>
        </p:nvSpPr>
        <p:spPr>
          <a:xfrm>
            <a:off x="1524000" y="274638"/>
            <a:ext cx="9144000" cy="792162"/>
          </a:xfrm>
        </p:spPr>
        <p:txBody>
          <a:bodyPr/>
          <a:lstStyle/>
          <a:p>
            <a:r>
              <a:rPr lang="en-US" sz="4000" dirty="0"/>
              <a:t>An example use-case: shopping cart</a:t>
            </a:r>
          </a:p>
        </p:txBody>
      </p:sp>
      <p:sp>
        <p:nvSpPr>
          <p:cNvPr id="28" name="Flowchart: Magnetic Disk 27"/>
          <p:cNvSpPr/>
          <p:nvPr/>
        </p:nvSpPr>
        <p:spPr>
          <a:xfrm>
            <a:off x="2099436" y="4221088"/>
            <a:ext cx="1944296" cy="20882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800" kern="0" dirty="0">
              <a:solidFill>
                <a:sysClr val="windowText" lastClr="000000"/>
              </a:solidFill>
            </a:endParaRPr>
          </a:p>
        </p:txBody>
      </p:sp>
      <p:sp>
        <p:nvSpPr>
          <p:cNvPr id="29" name="TextBox 28"/>
          <p:cNvSpPr txBox="1"/>
          <p:nvPr/>
        </p:nvSpPr>
        <p:spPr>
          <a:xfrm>
            <a:off x="2243492" y="4941169"/>
            <a:ext cx="1656184" cy="1200329"/>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Pair of shoes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sun-glass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book</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towel</a:t>
            </a:r>
          </a:p>
        </p:txBody>
      </p:sp>
      <p:sp>
        <p:nvSpPr>
          <p:cNvPr id="30" name="Flowchart: Magnetic Disk 29"/>
          <p:cNvSpPr/>
          <p:nvPr/>
        </p:nvSpPr>
        <p:spPr>
          <a:xfrm>
            <a:off x="4644853" y="4221088"/>
            <a:ext cx="1944296" cy="20882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800" kern="0" dirty="0">
              <a:solidFill>
                <a:sysClr val="windowText" lastClr="000000"/>
              </a:solidFill>
            </a:endParaRPr>
          </a:p>
        </p:txBody>
      </p:sp>
      <p:sp>
        <p:nvSpPr>
          <p:cNvPr id="31" name="TextBox 30"/>
          <p:cNvSpPr txBox="1"/>
          <p:nvPr/>
        </p:nvSpPr>
        <p:spPr>
          <a:xfrm>
            <a:off x="4788909" y="4941169"/>
            <a:ext cx="1656184" cy="646331"/>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Pair of shoes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book</a:t>
            </a:r>
          </a:p>
        </p:txBody>
      </p:sp>
      <p:sp>
        <p:nvSpPr>
          <p:cNvPr id="32" name="Flowchart: Magnetic Disk 31"/>
          <p:cNvSpPr/>
          <p:nvPr/>
        </p:nvSpPr>
        <p:spPr>
          <a:xfrm>
            <a:off x="7464152" y="4251548"/>
            <a:ext cx="1944296" cy="208823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endParaRPr lang="en-US" sz="1800" kern="0" dirty="0">
              <a:solidFill>
                <a:sysClr val="windowText" lastClr="000000"/>
              </a:solidFill>
            </a:endParaRPr>
          </a:p>
        </p:txBody>
      </p:sp>
      <p:sp>
        <p:nvSpPr>
          <p:cNvPr id="33" name="TextBox 32"/>
          <p:cNvSpPr txBox="1"/>
          <p:nvPr/>
        </p:nvSpPr>
        <p:spPr>
          <a:xfrm>
            <a:off x="7608208" y="4971629"/>
            <a:ext cx="1656184" cy="646331"/>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wrap="square" rtlCol="0">
            <a:spAutoFit/>
          </a:bodyPr>
          <a:lstStyle/>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Pair of shoes</a:t>
            </a:r>
          </a:p>
          <a:p>
            <a:pPr marL="285750" indent="-285750" fontAlgn="auto">
              <a:spcBef>
                <a:spcPts val="0"/>
              </a:spcBef>
              <a:spcAft>
                <a:spcPts val="0"/>
              </a:spcAft>
              <a:buFont typeface="Arial" panose="020B0604020202020204" pitchFamily="34" charset="0"/>
              <a:buChar char="•"/>
              <a:defRPr/>
            </a:pPr>
            <a:r>
              <a:rPr lang="en-US" sz="1800" kern="0" dirty="0">
                <a:solidFill>
                  <a:sysClr val="windowText" lastClr="000000"/>
                </a:solidFill>
              </a:rPr>
              <a:t>A towel</a:t>
            </a:r>
          </a:p>
        </p:txBody>
      </p:sp>
      <p:sp>
        <p:nvSpPr>
          <p:cNvPr id="34" name="TextBox 33"/>
          <p:cNvSpPr txBox="1"/>
          <p:nvPr/>
        </p:nvSpPr>
        <p:spPr>
          <a:xfrm>
            <a:off x="5094983" y="4365104"/>
            <a:ext cx="1044036" cy="369332"/>
          </a:xfrm>
          <a:prstGeom prst="rect">
            <a:avLst/>
          </a:prstGeom>
          <a:solidFill>
            <a:schemeClr val="accent2"/>
          </a:solidFill>
          <a:ln>
            <a:solidFill>
              <a:schemeClr val="tx1"/>
            </a:solidFill>
          </a:ln>
        </p:spPr>
        <p:txBody>
          <a:bodyPr wrap="square" rtlCol="0">
            <a:spAutoFit/>
          </a:bodyPr>
          <a:lstStyle/>
          <a:p>
            <a:pPr algn="ctr" fontAlgn="auto">
              <a:spcBef>
                <a:spcPts val="0"/>
              </a:spcBef>
              <a:spcAft>
                <a:spcPts val="0"/>
              </a:spcAft>
              <a:defRPr/>
            </a:pPr>
            <a:r>
              <a:rPr lang="en-US" sz="1800" i="1" kern="0" dirty="0">
                <a:solidFill>
                  <a:schemeClr val="bg1"/>
                </a:solidFill>
                <a:latin typeface="+mj-lt"/>
              </a:rPr>
              <a:t>Stale</a:t>
            </a:r>
          </a:p>
        </p:txBody>
      </p:sp>
      <p:sp>
        <p:nvSpPr>
          <p:cNvPr id="35" name="TextBox 34"/>
          <p:cNvSpPr txBox="1"/>
          <p:nvPr/>
        </p:nvSpPr>
        <p:spPr>
          <a:xfrm>
            <a:off x="7914282" y="4365104"/>
            <a:ext cx="1044036" cy="369332"/>
          </a:xfrm>
          <a:prstGeom prst="rect">
            <a:avLst/>
          </a:prstGeom>
          <a:solidFill>
            <a:schemeClr val="accent2"/>
          </a:solidFill>
          <a:ln>
            <a:solidFill>
              <a:schemeClr val="tx1"/>
            </a:solidFill>
          </a:ln>
        </p:spPr>
        <p:txBody>
          <a:bodyPr wrap="square" rtlCol="0">
            <a:spAutoFit/>
          </a:bodyPr>
          <a:lstStyle/>
          <a:p>
            <a:pPr algn="ctr" fontAlgn="auto">
              <a:spcBef>
                <a:spcPts val="0"/>
              </a:spcBef>
              <a:spcAft>
                <a:spcPts val="0"/>
              </a:spcAft>
              <a:defRPr/>
            </a:pPr>
            <a:r>
              <a:rPr lang="en-US" sz="1800" i="1" kern="0" dirty="0">
                <a:solidFill>
                  <a:schemeClr val="bg1"/>
                </a:solidFill>
                <a:latin typeface="+mj-lt"/>
              </a:rPr>
              <a:t>Stale</a:t>
            </a:r>
          </a:p>
        </p:txBody>
      </p:sp>
      <p:sp>
        <p:nvSpPr>
          <p:cNvPr id="3" name="Rectangle 2"/>
          <p:cNvSpPr/>
          <p:nvPr/>
        </p:nvSpPr>
        <p:spPr>
          <a:xfrm>
            <a:off x="1524000" y="3628095"/>
            <a:ext cx="9144000" cy="1106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sz="3200" b="1" kern="0" dirty="0">
                <a:solidFill>
                  <a:srgbClr val="C00000"/>
                </a:solidFill>
              </a:rPr>
              <a:t>Result is still meaningful</a:t>
            </a:r>
          </a:p>
          <a:p>
            <a:pPr algn="ctr" fontAlgn="auto">
              <a:spcBef>
                <a:spcPts val="0"/>
              </a:spcBef>
              <a:spcAft>
                <a:spcPts val="0"/>
              </a:spcAft>
              <a:defRPr/>
            </a:pPr>
            <a:r>
              <a:rPr lang="en-US" sz="3200" b="1" kern="0" dirty="0">
                <a:solidFill>
                  <a:srgbClr val="C00000"/>
                </a:solidFill>
              </a:rPr>
              <a:t>Application category can tolerate inconsistency</a:t>
            </a:r>
          </a:p>
        </p:txBody>
      </p:sp>
      <p:sp>
        <p:nvSpPr>
          <p:cNvPr id="26" name="Rectangle 25"/>
          <p:cNvSpPr/>
          <p:nvPr/>
        </p:nvSpPr>
        <p:spPr>
          <a:xfrm>
            <a:off x="1524000" y="5064533"/>
            <a:ext cx="9144000" cy="1106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defRPr/>
            </a:pPr>
            <a:r>
              <a:rPr lang="en-US" sz="3200" b="1" kern="0" dirty="0">
                <a:solidFill>
                  <a:srgbClr val="C00000"/>
                </a:solidFill>
              </a:rPr>
              <a:t>Can all application categories tolerate inconsistency?</a:t>
            </a:r>
          </a:p>
          <a:p>
            <a:pPr algn="ctr" fontAlgn="auto">
              <a:spcBef>
                <a:spcPts val="0"/>
              </a:spcBef>
              <a:spcAft>
                <a:spcPts val="0"/>
              </a:spcAft>
              <a:defRPr/>
            </a:pPr>
            <a:r>
              <a:rPr lang="en-US" sz="3200" b="1" kern="0" dirty="0">
                <a:solidFill>
                  <a:srgbClr val="C00000"/>
                </a:solidFill>
              </a:rPr>
              <a:t>How about your bank account?</a:t>
            </a:r>
          </a:p>
        </p:txBody>
      </p:sp>
    </p:spTree>
    <p:extLst>
      <p:ext uri="{BB962C8B-B14F-4D97-AF65-F5344CB8AC3E}">
        <p14:creationId xmlns:p14="http://schemas.microsoft.com/office/powerpoint/2010/main" val="136298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 grpId="0" animBg="1"/>
      <p:bldP spid="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Single-node vs. Distributed transactions</a:t>
            </a:r>
          </a:p>
        </p:txBody>
      </p:sp>
      <p:sp>
        <p:nvSpPr>
          <p:cNvPr id="3" name="Content Placeholder 2"/>
          <p:cNvSpPr>
            <a:spLocks noGrp="1"/>
          </p:cNvSpPr>
          <p:nvPr>
            <p:ph idx="1"/>
          </p:nvPr>
        </p:nvSpPr>
        <p:spPr/>
        <p:txBody>
          <a:bodyPr/>
          <a:lstStyle/>
          <a:p>
            <a:r>
              <a:rPr lang="en-US" dirty="0"/>
              <a:t>A single-node transaction accesses data that is contained on one data partition.</a:t>
            </a:r>
          </a:p>
          <a:p>
            <a:pPr lvl="1"/>
            <a:r>
              <a:rPr lang="en-US" dirty="0"/>
              <a:t>The DBMS does not need to coordinate the behavior of concurrent transactions running on other nodes</a:t>
            </a:r>
          </a:p>
          <a:p>
            <a:pPr lvl="1"/>
            <a:endParaRPr lang="en-US" dirty="0"/>
          </a:p>
          <a:p>
            <a:r>
              <a:rPr lang="en-US" dirty="0"/>
              <a:t>A distributed transaction accesses data at one or more partitions.</a:t>
            </a:r>
          </a:p>
          <a:p>
            <a:pPr lvl="1"/>
            <a:r>
              <a:rPr lang="en-US" dirty="0"/>
              <a:t>Requires </a:t>
            </a:r>
            <a:r>
              <a:rPr lang="en-US"/>
              <a:t>expensive coordination</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8</a:t>
            </a:fld>
            <a:endParaRPr lang="en-US"/>
          </a:p>
        </p:txBody>
      </p:sp>
    </p:spTree>
    <p:extLst>
      <p:ext uri="{BB962C8B-B14F-4D97-AF65-F5344CB8AC3E}">
        <p14:creationId xmlns:p14="http://schemas.microsoft.com/office/powerpoint/2010/main" val="30830042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Eventual consistency</a:t>
            </a:r>
          </a:p>
        </p:txBody>
      </p:sp>
      <p:sp>
        <p:nvSpPr>
          <p:cNvPr id="3" name="Content Placeholder 2"/>
          <p:cNvSpPr>
            <a:spLocks noGrp="1"/>
          </p:cNvSpPr>
          <p:nvPr>
            <p:ph idx="1"/>
          </p:nvPr>
        </p:nvSpPr>
        <p:spPr/>
        <p:txBody>
          <a:bodyPr/>
          <a:lstStyle/>
          <a:p>
            <a:r>
              <a:rPr lang="en-US" dirty="0"/>
              <a:t>Data will </a:t>
            </a:r>
            <a:r>
              <a:rPr lang="en-US" i="1" dirty="0"/>
              <a:t>eventually</a:t>
            </a:r>
            <a:r>
              <a:rPr lang="en-US" dirty="0"/>
              <a:t> be consistent </a:t>
            </a:r>
          </a:p>
          <a:p>
            <a:pPr lvl="1"/>
            <a:r>
              <a:rPr lang="en-US" dirty="0"/>
              <a:t>(if no further updates are made)</a:t>
            </a:r>
          </a:p>
          <a:p>
            <a:r>
              <a:rPr lang="en-US" dirty="0"/>
              <a:t>Reads and writes need to agree on a value over a set of servers</a:t>
            </a:r>
          </a:p>
          <a:p>
            <a:r>
              <a:rPr lang="en-US" dirty="0"/>
              <a:t>Example system: Dynamo</a:t>
            </a:r>
          </a:p>
          <a:p>
            <a:pPr lvl="1"/>
            <a:r>
              <a:rPr lang="en-US" sz="2800" dirty="0"/>
              <a:t>Keep every update as a separate version</a:t>
            </a:r>
          </a:p>
          <a:p>
            <a:pPr lvl="1"/>
            <a:r>
              <a:rPr lang="en-US" sz="2800" dirty="0"/>
              <a:t>Merge all versions in case of conflict</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80</a:t>
            </a:fld>
            <a:endParaRPr lang="en-US" dirty="0"/>
          </a:p>
        </p:txBody>
      </p:sp>
    </p:spTree>
    <p:extLst>
      <p:ext uri="{BB962C8B-B14F-4D97-AF65-F5344CB8AC3E}">
        <p14:creationId xmlns:p14="http://schemas.microsoft.com/office/powerpoint/2010/main" val="33875222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blog.grio.com/wp-content/uploads/2012/03/Amazon-Web-Services-DynamoDB-AW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470" y="4137924"/>
            <a:ext cx="3333750" cy="244792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a:t>Who uses it?</a:t>
            </a:r>
          </a:p>
        </p:txBody>
      </p:sp>
      <p:sp>
        <p:nvSpPr>
          <p:cNvPr id="3" name="Content Placeholder 2"/>
          <p:cNvSpPr>
            <a:spLocks noGrp="1"/>
          </p:cNvSpPr>
          <p:nvPr>
            <p:ph idx="1"/>
          </p:nvPr>
        </p:nvSpPr>
        <p:spPr/>
        <p:txBody>
          <a:bodyPr/>
          <a:lstStyle/>
          <a:p>
            <a:r>
              <a:rPr lang="en-US" dirty="0"/>
              <a:t>Large-scale systems</a:t>
            </a:r>
          </a:p>
          <a:p>
            <a:pPr lvl="1"/>
            <a:r>
              <a:rPr lang="en-US" dirty="0"/>
              <a:t>Facebook, Google, Amazon, etc.</a:t>
            </a:r>
          </a:p>
          <a:p>
            <a:r>
              <a:rPr lang="en-US" dirty="0"/>
              <a:t>Simple key-value data model</a:t>
            </a:r>
          </a:p>
          <a:p>
            <a:r>
              <a:rPr lang="en-US" dirty="0"/>
              <a:t>Simple get()/put() interface</a:t>
            </a:r>
          </a:p>
          <a:p>
            <a:pPr lvl="1"/>
            <a:endParaRPr lang="en-US" dirty="0"/>
          </a:p>
          <a:p>
            <a:pPr lvl="1"/>
            <a:endParaRPr lang="en-US" dirty="0"/>
          </a:p>
        </p:txBody>
      </p:sp>
      <p:pic>
        <p:nvPicPr>
          <p:cNvPr id="4" name="Picture 2" descr="http://s3.amazonaws.com/info-mongodb-com/_com_assets/media/mongodb-logo-rgb.jpeg"/>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529840" y="3672682"/>
            <a:ext cx="3566160" cy="101830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descr="https://upload.wikimedia.org/wikipedia/commons/thumb/5/5e/Cassandra_logo.svg/2000px-Cassandra_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68209" y="1954273"/>
            <a:ext cx="1838325" cy="1231944"/>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https://xebialabs.com/assets/files/plugins/bigtabl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287688" y="4884982"/>
            <a:ext cx="2376264" cy="1782198"/>
          </a:xfrm>
          <a:prstGeom prst="rect">
            <a:avLst/>
          </a:prstGeom>
          <a:noFill/>
          <a:extLst>
            <a:ext uri="{909E8E84-426E-40dd-AFC4-6F175D3DCCD1}">
              <a14:hiddenFill xmlns:a14="http://schemas.microsoft.com/office/drawing/2010/main" xmlns="">
                <a:solidFill>
                  <a:srgbClr val="FFFFFF"/>
                </a:solidFill>
              </a14:hiddenFill>
            </a:ext>
          </a:extLst>
        </p:spPr>
      </p:pic>
      <p:sp>
        <p:nvSpPr>
          <p:cNvPr id="6" name="Slide Number Placeholder 5"/>
          <p:cNvSpPr>
            <a:spLocks noGrp="1"/>
          </p:cNvSpPr>
          <p:nvPr>
            <p:ph type="sldNum" sz="quarter" idx="12"/>
          </p:nvPr>
        </p:nvSpPr>
        <p:spPr/>
        <p:txBody>
          <a:bodyPr/>
          <a:lstStyle/>
          <a:p>
            <a:pPr>
              <a:defRPr/>
            </a:pPr>
            <a:fld id="{A0351DF1-59F7-4E4B-AD63-FB4610D25F10}" type="slidenum">
              <a:rPr lang="en-US" smtClean="0"/>
              <a:pPr>
                <a:defRPr/>
              </a:pPr>
              <a:t>81</a:t>
            </a:fld>
            <a:endParaRPr lang="en-US" dirty="0"/>
          </a:p>
        </p:txBody>
      </p:sp>
    </p:spTree>
    <p:extLst>
      <p:ext uri="{BB962C8B-B14F-4D97-AF65-F5344CB8AC3E}">
        <p14:creationId xmlns:p14="http://schemas.microsoft.com/office/powerpoint/2010/main" val="31735688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the downside?</a:t>
            </a:r>
          </a:p>
        </p:txBody>
      </p:sp>
      <p:sp>
        <p:nvSpPr>
          <p:cNvPr id="3" name="Content Placeholder 2"/>
          <p:cNvSpPr>
            <a:spLocks noGrp="1"/>
          </p:cNvSpPr>
          <p:nvPr>
            <p:ph idx="1"/>
          </p:nvPr>
        </p:nvSpPr>
        <p:spPr>
          <a:xfrm>
            <a:off x="479376" y="1600201"/>
            <a:ext cx="11233248" cy="4525963"/>
          </a:xfrm>
        </p:spPr>
        <p:txBody>
          <a:bodyPr>
            <a:normAutofit/>
          </a:bodyPr>
          <a:lstStyle/>
          <a:p>
            <a:r>
              <a:rPr lang="en-US" dirty="0"/>
              <a:t>Programming eventually consistent systems is very hard and error-prone</a:t>
            </a:r>
          </a:p>
          <a:p>
            <a:pPr lvl="1"/>
            <a:r>
              <a:rPr lang="en-US" dirty="0"/>
              <a:t>Programmers need to reconcile all the corner cases in the application to ensure correctness</a:t>
            </a:r>
          </a:p>
          <a:p>
            <a:r>
              <a:rPr lang="en-US" dirty="0"/>
              <a:t>Many companies go back to strong consistency</a:t>
            </a:r>
          </a:p>
          <a:p>
            <a:endParaRPr lang="en-US" dirty="0"/>
          </a:p>
          <a:p>
            <a:endParaRPr lang="en-US" dirty="0"/>
          </a:p>
          <a:p>
            <a:endParaRPr lang="en-US" dirty="0"/>
          </a:p>
          <a:p>
            <a:pPr marL="0" indent="0">
              <a:buNone/>
            </a:pPr>
            <a:endParaRPr lang="en-US" dirty="0"/>
          </a:p>
          <a:p>
            <a:endParaRPr lang="en-US" dirty="0"/>
          </a:p>
        </p:txBody>
      </p:sp>
      <p:sp>
        <p:nvSpPr>
          <p:cNvPr id="6" name="AutoShape 2" descr="Image result for google megastore"/>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4" descr="Image result for google megastore"/>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6" descr="Image result for google megastore"/>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8" descr="Image result for google megastore"/>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28" name="Picture 12" descr="http://api.ning.com/files/Ls3jW05Dyy-9AOcx0qyiwYKnQzmJJwzc1B0s8P29SNXGsK1v*cZemw8oKAzLFSHN4tTw2dXjZrTDKodHVM-dyFCb26hM5OOz/gmega.jpg?size=173&amp;crop=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1678" y="4195161"/>
            <a:ext cx="1647825" cy="1647825"/>
          </a:xfrm>
          <a:prstGeom prst="rect">
            <a:avLst/>
          </a:prstGeom>
          <a:noFill/>
          <a:extLst>
            <a:ext uri="{909E8E84-426E-40dd-AFC4-6F175D3DCCD1}">
              <a14:hiddenFill xmlns:a14="http://schemas.microsoft.com/office/drawing/2010/main" xmlns="">
                <a:solidFill>
                  <a:srgbClr val="FFFFFF"/>
                </a:solidFill>
              </a14:hiddenFill>
            </a:ext>
          </a:extLst>
        </p:spPr>
      </p:pic>
      <p:pic>
        <p:nvPicPr>
          <p:cNvPr id="12" name="Picture 6" descr="https://xebialabs.com/assets/files/plugins/bigtabl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0193" y="4315839"/>
            <a:ext cx="2101994" cy="1576495"/>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AutoShape 14" descr="Image result for google spanner"/>
          <p:cNvSpPr>
            <a:spLocks noChangeAspect="1" noChangeArrowheads="1"/>
          </p:cNvSpPr>
          <p:nvPr/>
        </p:nvSpPr>
        <p:spPr bwMode="auto">
          <a:xfrm>
            <a:off x="2289175" y="4651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6" descr="Image result for google spanner"/>
          <p:cNvSpPr>
            <a:spLocks noChangeAspect="1" noChangeArrowheads="1"/>
          </p:cNvSpPr>
          <p:nvPr/>
        </p:nvSpPr>
        <p:spPr bwMode="auto">
          <a:xfrm>
            <a:off x="2441575" y="6175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8" descr="Image result for google spanner"/>
          <p:cNvSpPr>
            <a:spLocks noChangeAspect="1" noChangeArrowheads="1"/>
          </p:cNvSpPr>
          <p:nvPr/>
        </p:nvSpPr>
        <p:spPr bwMode="auto">
          <a:xfrm>
            <a:off x="2593975" y="769938"/>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36" name="Picture 20" descr="https://static.100tb.com/assets/uploads/2012/10/100TB-Spanner-Heade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51028" y="4455506"/>
            <a:ext cx="2829790" cy="1297159"/>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1853350" y="5745450"/>
            <a:ext cx="1639229" cy="707886"/>
          </a:xfrm>
          <a:prstGeom prst="rect">
            <a:avLst/>
          </a:prstGeom>
          <a:noFill/>
        </p:spPr>
        <p:txBody>
          <a:bodyPr wrap="square" rtlCol="0">
            <a:spAutoFit/>
          </a:bodyPr>
          <a:lstStyle/>
          <a:p>
            <a:pPr algn="ctr"/>
            <a:r>
              <a:rPr lang="en-US" sz="2000" i="1" dirty="0">
                <a:latin typeface="+mj-lt"/>
              </a:rPr>
              <a:t>Eventually consistent</a:t>
            </a:r>
          </a:p>
        </p:txBody>
      </p:sp>
      <p:sp>
        <p:nvSpPr>
          <p:cNvPr id="18" name="TextBox 17"/>
          <p:cNvSpPr txBox="1"/>
          <p:nvPr/>
        </p:nvSpPr>
        <p:spPr>
          <a:xfrm>
            <a:off x="3797886" y="5745450"/>
            <a:ext cx="2088232" cy="707886"/>
          </a:xfrm>
          <a:prstGeom prst="rect">
            <a:avLst/>
          </a:prstGeom>
          <a:noFill/>
        </p:spPr>
        <p:txBody>
          <a:bodyPr wrap="square" rtlCol="0">
            <a:spAutoFit/>
          </a:bodyPr>
          <a:lstStyle/>
          <a:p>
            <a:pPr algn="ctr"/>
            <a:r>
              <a:rPr lang="en-US" sz="2000" i="1" dirty="0">
                <a:latin typeface="+mj-lt"/>
              </a:rPr>
              <a:t>Consistency within </a:t>
            </a:r>
          </a:p>
          <a:p>
            <a:pPr algn="ctr"/>
            <a:r>
              <a:rPr lang="en-US" sz="2000" i="1" dirty="0">
                <a:latin typeface="+mj-lt"/>
              </a:rPr>
              <a:t>entity groups</a:t>
            </a:r>
          </a:p>
        </p:txBody>
      </p:sp>
      <p:sp>
        <p:nvSpPr>
          <p:cNvPr id="19" name="TextBox 18"/>
          <p:cNvSpPr txBox="1"/>
          <p:nvPr/>
        </p:nvSpPr>
        <p:spPr>
          <a:xfrm>
            <a:off x="6231632" y="5745450"/>
            <a:ext cx="1944216" cy="707886"/>
          </a:xfrm>
          <a:prstGeom prst="rect">
            <a:avLst/>
          </a:prstGeom>
          <a:noFill/>
        </p:spPr>
        <p:txBody>
          <a:bodyPr wrap="square" rtlCol="0">
            <a:spAutoFit/>
          </a:bodyPr>
          <a:lstStyle/>
          <a:p>
            <a:pPr algn="ctr"/>
            <a:r>
              <a:rPr lang="en-US" sz="2000" i="1" dirty="0">
                <a:latin typeface="+mj-lt"/>
              </a:rPr>
              <a:t>Strong consistency</a:t>
            </a:r>
          </a:p>
        </p:txBody>
      </p:sp>
      <p:pic>
        <p:nvPicPr>
          <p:cNvPr id="9238" name="Picture 22" descr="http://inside-bigdata.com/wp-content/uploads/2013/09/F1_databas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4245" y="4399490"/>
            <a:ext cx="1345332" cy="1345332"/>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TextBox 20"/>
          <p:cNvSpPr txBox="1"/>
          <p:nvPr/>
        </p:nvSpPr>
        <p:spPr>
          <a:xfrm>
            <a:off x="8616280" y="5899338"/>
            <a:ext cx="1944216" cy="400110"/>
          </a:xfrm>
          <a:prstGeom prst="rect">
            <a:avLst/>
          </a:prstGeom>
          <a:noFill/>
        </p:spPr>
        <p:txBody>
          <a:bodyPr wrap="square" rtlCol="0">
            <a:spAutoFit/>
          </a:bodyPr>
          <a:lstStyle/>
          <a:p>
            <a:pPr algn="ctr"/>
            <a:r>
              <a:rPr lang="en-US" sz="2000" i="1" dirty="0">
                <a:latin typeface="+mj-lt"/>
              </a:rPr>
              <a:t>SQL RDBMS</a:t>
            </a:r>
          </a:p>
        </p:txBody>
      </p:sp>
      <p:sp>
        <p:nvSpPr>
          <p:cNvPr id="4" name="Slide Number Placeholder 3"/>
          <p:cNvSpPr>
            <a:spLocks noGrp="1"/>
          </p:cNvSpPr>
          <p:nvPr>
            <p:ph type="sldNum" sz="quarter" idx="12"/>
          </p:nvPr>
        </p:nvSpPr>
        <p:spPr/>
        <p:txBody>
          <a:bodyPr/>
          <a:lstStyle/>
          <a:p>
            <a:pPr>
              <a:defRPr/>
            </a:pPr>
            <a:fld id="{A0351DF1-59F7-4E4B-AD63-FB4610D25F10}" type="slidenum">
              <a:rPr lang="en-US" smtClean="0"/>
              <a:pPr>
                <a:defRPr/>
              </a:pPr>
              <a:t>82</a:t>
            </a:fld>
            <a:endParaRPr lang="en-US" dirty="0"/>
          </a:p>
        </p:txBody>
      </p:sp>
    </p:spTree>
    <p:extLst>
      <p:ext uri="{BB962C8B-B14F-4D97-AF65-F5344CB8AC3E}">
        <p14:creationId xmlns:p14="http://schemas.microsoft.com/office/powerpoint/2010/main" val="4569783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Centralized Coordinator</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9416" y="2852936"/>
            <a:ext cx="988532" cy="1528217"/>
          </a:xfrm>
        </p:spPr>
      </p:pic>
      <p:sp>
        <p:nvSpPr>
          <p:cNvPr id="4" name="Slide Number Placeholder 3"/>
          <p:cNvSpPr>
            <a:spLocks noGrp="1"/>
          </p:cNvSpPr>
          <p:nvPr>
            <p:ph type="sldNum" sz="quarter" idx="12"/>
          </p:nvPr>
        </p:nvSpPr>
        <p:spPr/>
        <p:txBody>
          <a:bodyPr/>
          <a:lstStyle/>
          <a:p>
            <a:fld id="{35B54189-C436-47D0-AC37-8484B13A8E13}" type="slidenum">
              <a:rPr lang="en-US" smtClean="0"/>
              <a:pPr/>
              <a:t>83</a:t>
            </a:fld>
            <a:endParaRPr lang="en-US"/>
          </a:p>
        </p:txBody>
      </p:sp>
      <p:sp>
        <p:nvSpPr>
          <p:cNvPr id="8" name="Rounded Rectangle 7"/>
          <p:cNvSpPr/>
          <p:nvPr/>
        </p:nvSpPr>
        <p:spPr>
          <a:xfrm>
            <a:off x="4079776" y="3068960"/>
            <a:ext cx="2304256"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Coordinator</a:t>
            </a:r>
          </a:p>
        </p:txBody>
      </p:sp>
      <p:sp>
        <p:nvSpPr>
          <p:cNvPr id="10" name="Rectangle 9"/>
          <p:cNvSpPr/>
          <p:nvPr/>
        </p:nvSpPr>
        <p:spPr>
          <a:xfrm>
            <a:off x="6600056" y="2708920"/>
            <a:ext cx="792088" cy="1440160"/>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677490" y="2780928"/>
            <a:ext cx="637220"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rgbClr val="FF0000"/>
                </a:solidFill>
              </a:rPr>
              <a:t>P1</a:t>
            </a:r>
          </a:p>
        </p:txBody>
      </p:sp>
      <p:sp>
        <p:nvSpPr>
          <p:cNvPr id="12" name="Rectangle 11"/>
          <p:cNvSpPr/>
          <p:nvPr/>
        </p:nvSpPr>
        <p:spPr>
          <a:xfrm>
            <a:off x="6677490" y="3131513"/>
            <a:ext cx="637220"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rgbClr val="FF0000"/>
                </a:solidFill>
              </a:rPr>
              <a:t>P2</a:t>
            </a:r>
            <a:endParaRPr lang="en-US" sz="2000" dirty="0">
              <a:solidFill>
                <a:srgbClr val="FF0000"/>
              </a:solidFill>
            </a:endParaRPr>
          </a:p>
        </p:txBody>
      </p:sp>
      <p:sp>
        <p:nvSpPr>
          <p:cNvPr id="13" name="Rectangle 12"/>
          <p:cNvSpPr/>
          <p:nvPr/>
        </p:nvSpPr>
        <p:spPr>
          <a:xfrm>
            <a:off x="6677490" y="3482098"/>
            <a:ext cx="637220"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rgbClr val="FF0000"/>
                </a:solidFill>
              </a:rPr>
              <a:t>P3</a:t>
            </a:r>
            <a:endParaRPr lang="en-US" sz="2000" dirty="0">
              <a:solidFill>
                <a:srgbClr val="FF0000"/>
              </a:solidFill>
            </a:endParaRPr>
          </a:p>
        </p:txBody>
      </p:sp>
      <p:sp>
        <p:nvSpPr>
          <p:cNvPr id="14" name="Rectangle 13"/>
          <p:cNvSpPr/>
          <p:nvPr/>
        </p:nvSpPr>
        <p:spPr>
          <a:xfrm>
            <a:off x="6677490" y="3832684"/>
            <a:ext cx="637220" cy="2160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800" dirty="0">
                <a:solidFill>
                  <a:srgbClr val="FF0000"/>
                </a:solidFill>
              </a:rPr>
              <a:t>P4</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072" y="2782542"/>
            <a:ext cx="216024" cy="216024"/>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544" y="3483078"/>
            <a:ext cx="216024" cy="216024"/>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4399" y="3832684"/>
            <a:ext cx="216024" cy="216024"/>
          </a:xfrm>
          <a:prstGeom prst="rect">
            <a:avLst/>
          </a:prstGeom>
        </p:spPr>
      </p:pic>
      <p:sp>
        <p:nvSpPr>
          <p:cNvPr id="21" name="Flowchart: Magnetic Disk 20"/>
          <p:cNvSpPr/>
          <p:nvPr/>
        </p:nvSpPr>
        <p:spPr>
          <a:xfrm>
            <a:off x="9120336" y="2276872"/>
            <a:ext cx="936104" cy="1080120"/>
          </a:xfrm>
          <a:prstGeom prst="flowChartMagneticDisk">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P1</a:t>
            </a:r>
          </a:p>
        </p:txBody>
      </p:sp>
      <p:sp>
        <p:nvSpPr>
          <p:cNvPr id="22" name="Flowchart: Magnetic Disk 21"/>
          <p:cNvSpPr/>
          <p:nvPr/>
        </p:nvSpPr>
        <p:spPr>
          <a:xfrm>
            <a:off x="10396518" y="2276872"/>
            <a:ext cx="936104" cy="1080120"/>
          </a:xfrm>
          <a:prstGeom prst="flowChartMagneticDisk">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P2</a:t>
            </a:r>
          </a:p>
        </p:txBody>
      </p:sp>
      <p:sp>
        <p:nvSpPr>
          <p:cNvPr id="23" name="Flowchart: Magnetic Disk 22"/>
          <p:cNvSpPr/>
          <p:nvPr/>
        </p:nvSpPr>
        <p:spPr>
          <a:xfrm>
            <a:off x="9120336" y="3841093"/>
            <a:ext cx="936104" cy="1080120"/>
          </a:xfrm>
          <a:prstGeom prst="flowChartMagneticDisk">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P3</a:t>
            </a:r>
          </a:p>
        </p:txBody>
      </p:sp>
      <p:sp>
        <p:nvSpPr>
          <p:cNvPr id="24" name="Flowchart: Magnetic Disk 23"/>
          <p:cNvSpPr/>
          <p:nvPr/>
        </p:nvSpPr>
        <p:spPr>
          <a:xfrm>
            <a:off x="10396518" y="3841093"/>
            <a:ext cx="936104" cy="1080120"/>
          </a:xfrm>
          <a:prstGeom prst="flowChartMagneticDisk">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P4</a:t>
            </a:r>
          </a:p>
        </p:txBody>
      </p:sp>
    </p:spTree>
    <p:extLst>
      <p:ext uri="{BB962C8B-B14F-4D97-AF65-F5344CB8AC3E}">
        <p14:creationId xmlns:p14="http://schemas.microsoft.com/office/powerpoint/2010/main" val="2834467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Transaction Coordination</a:t>
            </a:r>
          </a:p>
        </p:txBody>
      </p:sp>
      <p:sp>
        <p:nvSpPr>
          <p:cNvPr id="3" name="Content Placeholder 2"/>
          <p:cNvSpPr>
            <a:spLocks noGrp="1"/>
          </p:cNvSpPr>
          <p:nvPr>
            <p:ph idx="1"/>
          </p:nvPr>
        </p:nvSpPr>
        <p:spPr/>
        <p:txBody>
          <a:bodyPr/>
          <a:lstStyle/>
          <a:p>
            <a:r>
              <a:rPr lang="en-US" dirty="0"/>
              <a:t>If our DBMS supports multi-operation and distributed transactions, we need a way to coordinate their execution in the system</a:t>
            </a:r>
          </a:p>
          <a:p>
            <a:endParaRPr lang="en-US" dirty="0"/>
          </a:p>
          <a:p>
            <a:pPr marL="0" indent="0">
              <a:buNone/>
            </a:pPr>
            <a:r>
              <a:rPr lang="en-US" dirty="0"/>
              <a:t>Two different approaches:</a:t>
            </a:r>
          </a:p>
          <a:p>
            <a:r>
              <a:rPr lang="en-US" b="1" dirty="0"/>
              <a:t>Centralized:</a:t>
            </a:r>
            <a:r>
              <a:rPr lang="en-US" dirty="0"/>
              <a:t> Global “traffic cop”</a:t>
            </a:r>
          </a:p>
          <a:p>
            <a:r>
              <a:rPr lang="en-US" b="1" dirty="0"/>
              <a:t>Decentralized:</a:t>
            </a:r>
            <a:r>
              <a:rPr lang="en-US" dirty="0"/>
              <a:t> Nodes organize themselves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9</a:t>
            </a:fld>
            <a:endParaRPr lang="en-US"/>
          </a:p>
        </p:txBody>
      </p:sp>
    </p:spTree>
    <p:extLst>
      <p:ext uri="{BB962C8B-B14F-4D97-AF65-F5344CB8AC3E}">
        <p14:creationId xmlns:p14="http://schemas.microsoft.com/office/powerpoint/2010/main" val="2767221465"/>
      </p:ext>
    </p:extLst>
  </p:cSld>
  <p:clrMapOvr>
    <a:masterClrMapping/>
  </p:clrMapOvr>
</p:sld>
</file>

<file path=ppt/theme/theme1.xml><?xml version="1.0" encoding="utf-8"?>
<a:theme xmlns:a="http://schemas.openxmlformats.org/drawingml/2006/main" name="original-dias-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6368</Words>
  <Application>Microsoft Office PowerPoint</Application>
  <PresentationFormat>Widescreen</PresentationFormat>
  <Paragraphs>1108</Paragraphs>
  <Slides>83</Slides>
  <Notes>57</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Consolas</vt:lpstr>
      <vt:lpstr>ZapfDingbats</vt:lpstr>
      <vt:lpstr>original-dias-template</vt:lpstr>
      <vt:lpstr>CS422 Database systems</vt:lpstr>
      <vt:lpstr>Outline</vt:lpstr>
      <vt:lpstr>Architectures for (Parallel) Databases</vt:lpstr>
      <vt:lpstr>Shared Memory</vt:lpstr>
      <vt:lpstr>Shared Disk</vt:lpstr>
      <vt:lpstr>Shared Nothing</vt:lpstr>
      <vt:lpstr>Outline</vt:lpstr>
      <vt:lpstr>Single-node vs. Distributed transactions</vt:lpstr>
      <vt:lpstr>Transaction Coordination</vt:lpstr>
      <vt:lpstr>Distributed Concurrency Control</vt:lpstr>
      <vt:lpstr>Distributed Locking</vt:lpstr>
      <vt:lpstr>Distributed Deadlock Detection</vt:lpstr>
      <vt:lpstr>Distributed Transactions</vt:lpstr>
      <vt:lpstr>Distributed Recovery</vt:lpstr>
      <vt:lpstr>Is a distributed transaction OK to commit?</vt:lpstr>
      <vt:lpstr>Two-Phase Commit (2PC)</vt:lpstr>
      <vt:lpstr>Comments on 2PC</vt:lpstr>
      <vt:lpstr>Restart After a Failure at a Site</vt:lpstr>
      <vt:lpstr>Link and Remote Site Failures</vt:lpstr>
      <vt:lpstr>Observations on 2PC</vt:lpstr>
      <vt:lpstr>2PC with Presumed Abort</vt:lpstr>
      <vt:lpstr>2PC: Coordinator failures &amp; Blocking</vt:lpstr>
      <vt:lpstr>The general problem: server failures</vt:lpstr>
      <vt:lpstr>Replication &amp; Updating Distributed Data</vt:lpstr>
      <vt:lpstr>Synchronous Replication</vt:lpstr>
      <vt:lpstr>Cost of Synchronous Replication</vt:lpstr>
      <vt:lpstr>Asynchronous Replication</vt:lpstr>
      <vt:lpstr>Peer-to-Peer (multi-leader) Replication</vt:lpstr>
      <vt:lpstr>Primary Site Replication</vt:lpstr>
      <vt:lpstr>Implementing the Capture Step</vt:lpstr>
      <vt:lpstr>Implementing the Apply Step</vt:lpstr>
      <vt:lpstr>NoSQL wars: How does a system handle failures (and replication)?</vt:lpstr>
      <vt:lpstr>Tracking mutable, replicated state  </vt:lpstr>
      <vt:lpstr>Tracking mutable, replicated state  </vt:lpstr>
      <vt:lpstr>Tracking mutable, replicated state  </vt:lpstr>
      <vt:lpstr>Tracking mutable, replicated state  </vt:lpstr>
      <vt:lpstr>CAP theorem:  A reasoning tool for distributed systems</vt:lpstr>
      <vt:lpstr>CAP - Consistency</vt:lpstr>
      <vt:lpstr>CAP - Consistency</vt:lpstr>
      <vt:lpstr>CAP - Availability</vt:lpstr>
      <vt:lpstr>CAP - Availability</vt:lpstr>
      <vt:lpstr>NoSQL: From ACID to BASE</vt:lpstr>
      <vt:lpstr>Quora</vt:lpstr>
      <vt:lpstr>W=1, R=1</vt:lpstr>
      <vt:lpstr>W=2, R=1</vt:lpstr>
      <vt:lpstr>W=N, R=1</vt:lpstr>
      <vt:lpstr>W=1, R=N</vt:lpstr>
      <vt:lpstr>How to set R and W?</vt:lpstr>
      <vt:lpstr>Strict quorum does NOT imply linearizability</vt:lpstr>
      <vt:lpstr>PowerPoint Presentation</vt:lpstr>
      <vt:lpstr>Replicated Consistency (Explained Through Football)</vt:lpstr>
      <vt:lpstr>Data Replication in the Cloud</vt:lpstr>
      <vt:lpstr>Strong Consistency (1)</vt:lpstr>
      <vt:lpstr>Consistency is a spectrum</vt:lpstr>
      <vt:lpstr>Popular Consistency Guarantees</vt:lpstr>
      <vt:lpstr>Consistent Prefix (by counter example)</vt:lpstr>
      <vt:lpstr>Monotonic Reads (by counter example)</vt:lpstr>
      <vt:lpstr>Read My Writes (by counter example)</vt:lpstr>
      <vt:lpstr>Comparing Consistency</vt:lpstr>
      <vt:lpstr>Real-world Example</vt:lpstr>
      <vt:lpstr>The Game of Football</vt:lpstr>
      <vt:lpstr>Official Scorekeeper (aka The Only Writer)</vt:lpstr>
      <vt:lpstr>Referee</vt:lpstr>
      <vt:lpstr>Radio Reporter</vt:lpstr>
      <vt:lpstr>Sportswriter</vt:lpstr>
      <vt:lpstr>Statistics Writer</vt:lpstr>
      <vt:lpstr>Casual Fan</vt:lpstr>
      <vt:lpstr>Consistency Trade-offs</vt:lpstr>
      <vt:lpstr>Conclusions</vt:lpstr>
      <vt:lpstr>Backup Slides</vt:lpstr>
      <vt:lpstr>Example system: Dynamo</vt:lpstr>
      <vt:lpstr>Dynamo’s eventual consistency algorithm</vt:lpstr>
      <vt:lpstr>Dynamo’s eventual consistency algorithm</vt:lpstr>
      <vt:lpstr>Dynamo’s eventual consistency algorithm</vt:lpstr>
      <vt:lpstr>Dynamo’s eventual consistency algorithm</vt:lpstr>
      <vt:lpstr>Dynamo’s eventual consistency algorithm</vt:lpstr>
      <vt:lpstr>Dynamo’s eventual consistency algorithm</vt:lpstr>
      <vt:lpstr>An example use-case: shopping cart</vt:lpstr>
      <vt:lpstr>An example use-case: shopping cart</vt:lpstr>
      <vt:lpstr>Summary: Eventual consistency</vt:lpstr>
      <vt:lpstr>Who uses it?</vt:lpstr>
      <vt:lpstr>What is the downside?</vt:lpstr>
      <vt:lpstr>Centralized Coordinator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QPipe and CJOIN</dc:title>
  <dc:creator>kingherc</dc:creator>
  <cp:lastModifiedBy>Matthaios Olma</cp:lastModifiedBy>
  <cp:revision>3996</cp:revision>
  <cp:lastPrinted>2017-03-27T19:59:52Z</cp:lastPrinted>
  <dcterms:created xsi:type="dcterms:W3CDTF">2011-11-21T20:18:23Z</dcterms:created>
  <dcterms:modified xsi:type="dcterms:W3CDTF">2019-05-15T07:29:11Z</dcterms:modified>
</cp:coreProperties>
</file>